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1"/>
  </p:notesMasterIdLst>
  <p:sldIdLst>
    <p:sldId id="275" r:id="rId2"/>
    <p:sldId id="276" r:id="rId3"/>
    <p:sldId id="303" r:id="rId4"/>
    <p:sldId id="277" r:id="rId5"/>
    <p:sldId id="398" r:id="rId6"/>
    <p:sldId id="285" r:id="rId7"/>
    <p:sldId id="284" r:id="rId8"/>
    <p:sldId id="328" r:id="rId9"/>
    <p:sldId id="400" r:id="rId10"/>
    <p:sldId id="330" r:id="rId11"/>
    <p:sldId id="387" r:id="rId12"/>
    <p:sldId id="329" r:id="rId13"/>
    <p:sldId id="409" r:id="rId14"/>
    <p:sldId id="410" r:id="rId15"/>
    <p:sldId id="411" r:id="rId16"/>
    <p:sldId id="403" r:id="rId17"/>
    <p:sldId id="401" r:id="rId18"/>
    <p:sldId id="412" r:id="rId19"/>
    <p:sldId id="413" r:id="rId20"/>
    <p:sldId id="414" r:id="rId21"/>
    <p:sldId id="415" r:id="rId22"/>
    <p:sldId id="416" r:id="rId23"/>
    <p:sldId id="417" r:id="rId24"/>
    <p:sldId id="407" r:id="rId25"/>
    <p:sldId id="420" r:id="rId26"/>
    <p:sldId id="421" r:id="rId27"/>
    <p:sldId id="422" r:id="rId28"/>
    <p:sldId id="423" r:id="rId29"/>
    <p:sldId id="424" r:id="rId30"/>
    <p:sldId id="419" r:id="rId31"/>
    <p:sldId id="388" r:id="rId32"/>
    <p:sldId id="311" r:id="rId33"/>
    <p:sldId id="309" r:id="rId34"/>
    <p:sldId id="302" r:id="rId35"/>
    <p:sldId id="389" r:id="rId36"/>
    <p:sldId id="368" r:id="rId37"/>
    <p:sldId id="369" r:id="rId38"/>
    <p:sldId id="397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ka_1973@outlook.com" initials="a" lastIdx="1" clrIdx="0">
    <p:extLst>
      <p:ext uri="{19B8F6BF-5375-455C-9EA6-DF929625EA0E}">
        <p15:presenceInfo xmlns:p15="http://schemas.microsoft.com/office/powerpoint/2012/main" userId="38fcaaf4ff8a23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D3106-9CA1-4D4B-891A-D79108261A6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86293-FADC-4D47-AF99-4CD938BB5D97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Не</a:t>
          </a:r>
          <a:r>
            <a:rPr lang="ru-RU" dirty="0" smtClean="0"/>
            <a:t> знаю</a:t>
          </a:r>
          <a:endParaRPr lang="ru-RU" dirty="0"/>
        </a:p>
      </dgm:t>
    </dgm:pt>
    <dgm:pt modelId="{983EF943-E7F3-4D98-B709-140E3A0A81AB}" type="parTrans" cxnId="{E6A2500E-B4EC-4466-A565-0B3C992FAF85}">
      <dgm:prSet/>
      <dgm:spPr/>
      <dgm:t>
        <a:bodyPr/>
        <a:lstStyle/>
        <a:p>
          <a:endParaRPr lang="ru-RU"/>
        </a:p>
      </dgm:t>
    </dgm:pt>
    <dgm:pt modelId="{146C86E7-C72C-427A-9515-55F320D30A6D}" type="sibTrans" cxnId="{E6A2500E-B4EC-4466-A565-0B3C992FAF85}">
      <dgm:prSet/>
      <dgm:spPr/>
      <dgm:t>
        <a:bodyPr/>
        <a:lstStyle/>
        <a:p>
          <a:endParaRPr lang="ru-RU"/>
        </a:p>
      </dgm:t>
    </dgm:pt>
    <dgm:pt modelId="{FBC38ED0-7E25-4A71-899F-858FFAC96C0B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Да</a:t>
          </a:r>
          <a:endParaRPr lang="ru-RU" dirty="0">
            <a:latin typeface="Arial Narrow" panose="020B0606020202030204" pitchFamily="34" charset="0"/>
          </a:endParaRPr>
        </a:p>
      </dgm:t>
    </dgm:pt>
    <dgm:pt modelId="{D85DE254-39DA-4A0B-B40D-5B1700CFF874}" type="parTrans" cxnId="{B52E04CB-9F19-406C-88BD-017AA614DA5C}">
      <dgm:prSet/>
      <dgm:spPr/>
      <dgm:t>
        <a:bodyPr/>
        <a:lstStyle/>
        <a:p>
          <a:endParaRPr lang="ru-RU"/>
        </a:p>
      </dgm:t>
    </dgm:pt>
    <dgm:pt modelId="{296799FA-B42C-4A7A-A5BA-2DAFE079973A}" type="sibTrans" cxnId="{B52E04CB-9F19-406C-88BD-017AA614DA5C}">
      <dgm:prSet/>
      <dgm:spPr/>
      <dgm:t>
        <a:bodyPr/>
        <a:lstStyle/>
        <a:p>
          <a:endParaRPr lang="ru-RU"/>
        </a:p>
      </dgm:t>
    </dgm:pt>
    <dgm:pt modelId="{ADEC9C73-4BA9-4546-AEB5-17A484845ED3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Нет</a:t>
          </a:r>
          <a:endParaRPr lang="ru-RU" dirty="0">
            <a:latin typeface="Arial Narrow" panose="020B0606020202030204" pitchFamily="34" charset="0"/>
          </a:endParaRPr>
        </a:p>
      </dgm:t>
    </dgm:pt>
    <dgm:pt modelId="{9F81BDE4-DABD-485B-8DCA-57AED7A91E37}" type="parTrans" cxnId="{2764F21C-9B8D-405F-9A61-86690E4F9075}">
      <dgm:prSet/>
      <dgm:spPr/>
      <dgm:t>
        <a:bodyPr/>
        <a:lstStyle/>
        <a:p>
          <a:endParaRPr lang="ru-RU"/>
        </a:p>
      </dgm:t>
    </dgm:pt>
    <dgm:pt modelId="{59B0A7D5-4B8B-4BE8-95A8-64E94D9D5197}" type="sibTrans" cxnId="{2764F21C-9B8D-405F-9A61-86690E4F9075}">
      <dgm:prSet/>
      <dgm:spPr/>
      <dgm:t>
        <a:bodyPr/>
        <a:lstStyle/>
        <a:p>
          <a:endParaRPr lang="ru-RU"/>
        </a:p>
      </dgm:t>
    </dgm:pt>
    <dgm:pt modelId="{76ED0B5F-94A2-4998-B83D-7AA984023806}" type="pres">
      <dgm:prSet presAssocID="{C9BD3106-9CA1-4D4B-891A-D79108261A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B16CD-A740-4F7D-8199-652C113DB94B}" type="pres">
      <dgm:prSet presAssocID="{F5286293-FADC-4D47-AF99-4CD938BB5D97}" presName="centerShape" presStyleLbl="node0" presStyleIdx="0" presStyleCnt="1" custScaleX="199015" custScaleY="124704" custLinFactNeighborX="8581" custLinFactNeighborY="1489"/>
      <dgm:spPr/>
      <dgm:t>
        <a:bodyPr/>
        <a:lstStyle/>
        <a:p>
          <a:endParaRPr lang="ru-RU"/>
        </a:p>
      </dgm:t>
    </dgm:pt>
    <dgm:pt modelId="{A73EE177-7992-4FAF-A101-E4DBC9191EE8}" type="pres">
      <dgm:prSet presAssocID="{D85DE254-39DA-4A0B-B40D-5B1700CFF874}" presName="Name9" presStyleLbl="parChTrans1D2" presStyleIdx="0" presStyleCnt="2"/>
      <dgm:spPr/>
      <dgm:t>
        <a:bodyPr/>
        <a:lstStyle/>
        <a:p>
          <a:endParaRPr lang="ru-RU"/>
        </a:p>
      </dgm:t>
    </dgm:pt>
    <dgm:pt modelId="{AB5AD992-32BB-44AF-B685-570636C72039}" type="pres">
      <dgm:prSet presAssocID="{D85DE254-39DA-4A0B-B40D-5B1700CFF87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6651E26-C215-4363-A70D-8A9D7E6A50B9}" type="pres">
      <dgm:prSet presAssocID="{FBC38ED0-7E25-4A71-899F-858FFAC96C0B}" presName="node" presStyleLbl="node1" presStyleIdx="0" presStyleCnt="2" custRadScaleRad="230588" custRadScaleInc="-10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4A442-0BA9-4DFE-8CC5-6E1E8B14FD1D}" type="pres">
      <dgm:prSet presAssocID="{9F81BDE4-DABD-485B-8DCA-57AED7A91E37}" presName="Name9" presStyleLbl="parChTrans1D2" presStyleIdx="1" presStyleCnt="2"/>
      <dgm:spPr/>
      <dgm:t>
        <a:bodyPr/>
        <a:lstStyle/>
        <a:p>
          <a:endParaRPr lang="ru-RU"/>
        </a:p>
      </dgm:t>
    </dgm:pt>
    <dgm:pt modelId="{52C194BE-BBDC-430F-8385-A21D2CD7B705}" type="pres">
      <dgm:prSet presAssocID="{9F81BDE4-DABD-485B-8DCA-57AED7A91E3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1C024E7-E67D-4A75-9D05-E0A1ABF0E71E}" type="pres">
      <dgm:prSet presAssocID="{ADEC9C73-4BA9-4546-AEB5-17A484845ED3}" presName="node" presStyleLbl="node1" presStyleIdx="1" presStyleCnt="2" custRadScaleRad="273953" custRadScaleInc="-99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D5747-C372-41CF-9EB6-C64F5A7F5265}" type="presOf" srcId="{9F81BDE4-DABD-485B-8DCA-57AED7A91E37}" destId="{52C194BE-BBDC-430F-8385-A21D2CD7B705}" srcOrd="1" destOrd="0" presId="urn:microsoft.com/office/officeart/2005/8/layout/radial1"/>
    <dgm:cxn modelId="{D21256A7-030C-4B1D-ABAC-F36A2DEB6C31}" type="presOf" srcId="{D85DE254-39DA-4A0B-B40D-5B1700CFF874}" destId="{AB5AD992-32BB-44AF-B685-570636C72039}" srcOrd="1" destOrd="0" presId="urn:microsoft.com/office/officeart/2005/8/layout/radial1"/>
    <dgm:cxn modelId="{96E7B798-1D66-4CFD-9C9B-9C43C199EEC6}" type="presOf" srcId="{9F81BDE4-DABD-485B-8DCA-57AED7A91E37}" destId="{FB24A442-0BA9-4DFE-8CC5-6E1E8B14FD1D}" srcOrd="0" destOrd="0" presId="urn:microsoft.com/office/officeart/2005/8/layout/radial1"/>
    <dgm:cxn modelId="{9FBDE09C-33EA-47BA-99C6-4E36EA75B0A6}" type="presOf" srcId="{F5286293-FADC-4D47-AF99-4CD938BB5D97}" destId="{BF9B16CD-A740-4F7D-8199-652C113DB94B}" srcOrd="0" destOrd="0" presId="urn:microsoft.com/office/officeart/2005/8/layout/radial1"/>
    <dgm:cxn modelId="{2764F21C-9B8D-405F-9A61-86690E4F9075}" srcId="{F5286293-FADC-4D47-AF99-4CD938BB5D97}" destId="{ADEC9C73-4BA9-4546-AEB5-17A484845ED3}" srcOrd="1" destOrd="0" parTransId="{9F81BDE4-DABD-485B-8DCA-57AED7A91E37}" sibTransId="{59B0A7D5-4B8B-4BE8-95A8-64E94D9D5197}"/>
    <dgm:cxn modelId="{8807F94E-C354-4EE9-B20E-4E8CE4662AC2}" type="presOf" srcId="{FBC38ED0-7E25-4A71-899F-858FFAC96C0B}" destId="{36651E26-C215-4363-A70D-8A9D7E6A50B9}" srcOrd="0" destOrd="0" presId="urn:microsoft.com/office/officeart/2005/8/layout/radial1"/>
    <dgm:cxn modelId="{D7D3754C-949D-4F36-8DEF-DAC133C78186}" type="presOf" srcId="{C9BD3106-9CA1-4D4B-891A-D79108261A68}" destId="{76ED0B5F-94A2-4998-B83D-7AA984023806}" srcOrd="0" destOrd="0" presId="urn:microsoft.com/office/officeart/2005/8/layout/radial1"/>
    <dgm:cxn modelId="{C4FDFC51-FC50-49A1-AE9A-77F8D8EE1318}" type="presOf" srcId="{ADEC9C73-4BA9-4546-AEB5-17A484845ED3}" destId="{B1C024E7-E67D-4A75-9D05-E0A1ABF0E71E}" srcOrd="0" destOrd="0" presId="urn:microsoft.com/office/officeart/2005/8/layout/radial1"/>
    <dgm:cxn modelId="{39A913CC-89E4-47CE-8998-93DA40FDDE02}" type="presOf" srcId="{D85DE254-39DA-4A0B-B40D-5B1700CFF874}" destId="{A73EE177-7992-4FAF-A101-E4DBC9191EE8}" srcOrd="0" destOrd="0" presId="urn:microsoft.com/office/officeart/2005/8/layout/radial1"/>
    <dgm:cxn modelId="{B52E04CB-9F19-406C-88BD-017AA614DA5C}" srcId="{F5286293-FADC-4D47-AF99-4CD938BB5D97}" destId="{FBC38ED0-7E25-4A71-899F-858FFAC96C0B}" srcOrd="0" destOrd="0" parTransId="{D85DE254-39DA-4A0B-B40D-5B1700CFF874}" sibTransId="{296799FA-B42C-4A7A-A5BA-2DAFE079973A}"/>
    <dgm:cxn modelId="{E6A2500E-B4EC-4466-A565-0B3C992FAF85}" srcId="{C9BD3106-9CA1-4D4B-891A-D79108261A68}" destId="{F5286293-FADC-4D47-AF99-4CD938BB5D97}" srcOrd="0" destOrd="0" parTransId="{983EF943-E7F3-4D98-B709-140E3A0A81AB}" sibTransId="{146C86E7-C72C-427A-9515-55F320D30A6D}"/>
    <dgm:cxn modelId="{655062EC-4F5C-41C3-9341-4BBB7787B84B}" type="presParOf" srcId="{76ED0B5F-94A2-4998-B83D-7AA984023806}" destId="{BF9B16CD-A740-4F7D-8199-652C113DB94B}" srcOrd="0" destOrd="0" presId="urn:microsoft.com/office/officeart/2005/8/layout/radial1"/>
    <dgm:cxn modelId="{A8CF6BDF-78D3-4A20-96B7-CC6E2CF42912}" type="presParOf" srcId="{76ED0B5F-94A2-4998-B83D-7AA984023806}" destId="{A73EE177-7992-4FAF-A101-E4DBC9191EE8}" srcOrd="1" destOrd="0" presId="urn:microsoft.com/office/officeart/2005/8/layout/radial1"/>
    <dgm:cxn modelId="{BEBDC845-12AA-4FEE-B32B-0763E281D10E}" type="presParOf" srcId="{A73EE177-7992-4FAF-A101-E4DBC9191EE8}" destId="{AB5AD992-32BB-44AF-B685-570636C72039}" srcOrd="0" destOrd="0" presId="urn:microsoft.com/office/officeart/2005/8/layout/radial1"/>
    <dgm:cxn modelId="{A0995C22-A016-4C0B-8307-E0ADE69C8FE1}" type="presParOf" srcId="{76ED0B5F-94A2-4998-B83D-7AA984023806}" destId="{36651E26-C215-4363-A70D-8A9D7E6A50B9}" srcOrd="2" destOrd="0" presId="urn:microsoft.com/office/officeart/2005/8/layout/radial1"/>
    <dgm:cxn modelId="{1D2C421F-A376-4B65-8C29-53ED470DBA82}" type="presParOf" srcId="{76ED0B5F-94A2-4998-B83D-7AA984023806}" destId="{FB24A442-0BA9-4DFE-8CC5-6E1E8B14FD1D}" srcOrd="3" destOrd="0" presId="urn:microsoft.com/office/officeart/2005/8/layout/radial1"/>
    <dgm:cxn modelId="{456E48C0-BD46-4653-BB38-CB182EE84350}" type="presParOf" srcId="{FB24A442-0BA9-4DFE-8CC5-6E1E8B14FD1D}" destId="{52C194BE-BBDC-430F-8385-A21D2CD7B705}" srcOrd="0" destOrd="0" presId="urn:microsoft.com/office/officeart/2005/8/layout/radial1"/>
    <dgm:cxn modelId="{8BBE1668-369C-41D5-B8AB-17031ED920D9}" type="presParOf" srcId="{76ED0B5F-94A2-4998-B83D-7AA984023806}" destId="{B1C024E7-E67D-4A75-9D05-E0A1ABF0E71E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B16CD-A740-4F7D-8199-652C113DB94B}">
      <dsp:nvSpPr>
        <dsp:cNvPr id="0" name=""/>
        <dsp:cNvSpPr/>
      </dsp:nvSpPr>
      <dsp:spPr>
        <a:xfrm>
          <a:off x="3177909" y="1008113"/>
          <a:ext cx="1646627" cy="1031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Не</a:t>
          </a:r>
          <a:r>
            <a:rPr lang="ru-RU" sz="2400" kern="1200" dirty="0" smtClean="0"/>
            <a:t> знаю</a:t>
          </a:r>
          <a:endParaRPr lang="ru-RU" sz="2400" kern="1200" dirty="0"/>
        </a:p>
      </dsp:txBody>
      <dsp:txXfrm>
        <a:off x="3419052" y="1159215"/>
        <a:ext cx="1164341" cy="729582"/>
      </dsp:txXfrm>
    </dsp:sp>
    <dsp:sp modelId="{A73EE177-7992-4FAF-A101-E4DBC9191EE8}">
      <dsp:nvSpPr>
        <dsp:cNvPr id="0" name=""/>
        <dsp:cNvSpPr/>
      </dsp:nvSpPr>
      <dsp:spPr>
        <a:xfrm rot="10800010">
          <a:off x="1747367" y="1514246"/>
          <a:ext cx="1430541" cy="19511"/>
        </a:xfrm>
        <a:custGeom>
          <a:avLst/>
          <a:gdLst/>
          <a:ahLst/>
          <a:cxnLst/>
          <a:rect l="0" t="0" r="0" b="0"/>
          <a:pathLst>
            <a:path>
              <a:moveTo>
                <a:pt x="0" y="9755"/>
              </a:moveTo>
              <a:lnTo>
                <a:pt x="1430541" y="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26875" y="1488238"/>
        <a:ext cx="71527" cy="71527"/>
      </dsp:txXfrm>
    </dsp:sp>
    <dsp:sp modelId="{36651E26-C215-4363-A70D-8A9D7E6A50B9}">
      <dsp:nvSpPr>
        <dsp:cNvPr id="0" name=""/>
        <dsp:cNvSpPr/>
      </dsp:nvSpPr>
      <dsp:spPr>
        <a:xfrm>
          <a:off x="919978" y="1110304"/>
          <a:ext cx="827388" cy="827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Narrow" panose="020B0606020202030204" pitchFamily="34" charset="0"/>
            </a:rPr>
            <a:t>Да</a:t>
          </a:r>
          <a:endParaRPr lang="ru-RU" sz="3000" kern="1200" dirty="0">
            <a:latin typeface="Arial Narrow" panose="020B0606020202030204" pitchFamily="34" charset="0"/>
          </a:endParaRPr>
        </a:p>
      </dsp:txBody>
      <dsp:txXfrm>
        <a:off x="1041146" y="1231472"/>
        <a:ext cx="585052" cy="585052"/>
      </dsp:txXfrm>
    </dsp:sp>
    <dsp:sp modelId="{FB24A442-0BA9-4DFE-8CC5-6E1E8B14FD1D}">
      <dsp:nvSpPr>
        <dsp:cNvPr id="0" name=""/>
        <dsp:cNvSpPr/>
      </dsp:nvSpPr>
      <dsp:spPr>
        <a:xfrm rot="21596713">
          <a:off x="4824535" y="1512733"/>
          <a:ext cx="1527956" cy="19511"/>
        </a:xfrm>
        <a:custGeom>
          <a:avLst/>
          <a:gdLst/>
          <a:ahLst/>
          <a:cxnLst/>
          <a:rect l="0" t="0" r="0" b="0"/>
          <a:pathLst>
            <a:path>
              <a:moveTo>
                <a:pt x="0" y="9755"/>
              </a:moveTo>
              <a:lnTo>
                <a:pt x="1527956" y="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0315" y="1484290"/>
        <a:ext cx="76397" cy="76397"/>
      </dsp:txXfrm>
    </dsp:sp>
    <dsp:sp modelId="{B1C024E7-E67D-4A75-9D05-E0A1ABF0E71E}">
      <dsp:nvSpPr>
        <dsp:cNvPr id="0" name=""/>
        <dsp:cNvSpPr/>
      </dsp:nvSpPr>
      <dsp:spPr>
        <a:xfrm>
          <a:off x="6352492" y="1107669"/>
          <a:ext cx="827388" cy="827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Narrow" panose="020B0606020202030204" pitchFamily="34" charset="0"/>
            </a:rPr>
            <a:t>Нет</a:t>
          </a:r>
          <a:endParaRPr lang="ru-RU" sz="3000" kern="1200" dirty="0">
            <a:latin typeface="Arial Narrow" panose="020B0606020202030204" pitchFamily="34" charset="0"/>
          </a:endParaRPr>
        </a:p>
      </dsp:txBody>
      <dsp:txXfrm>
        <a:off x="6473660" y="1228837"/>
        <a:ext cx="585052" cy="58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6A4BC-4A76-4491-86EA-840BB8932518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0CA3-38C5-46F6-BF5B-A0EEDBD35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15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1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5D3D95-4AD3-45B3-9A5D-8451C12D9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DF86C-8356-4565-90FF-DBD3B9FAD04E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F1EC4A8-0C02-4896-B911-40901BFF2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5707924-4637-4BE3-8BAB-167873C10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26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82FB4D-3BD3-4CA4-8BAE-2DB3C1617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8CF99-102B-4034-BC97-4142171E510B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23CE687-152A-4333-B3E6-FF3140D43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8DE8F4B-C1A9-4D80-8AD8-856E687FC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1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BDE9E7-5812-4274-B4D8-A59CF0DD0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85882-90F9-48A8-B025-BED55EA54DDA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48C125B-4FB9-4866-BA1D-869173B91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1897228-5CC5-4F3A-84DF-4A5BA930E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Событийная общность может возникнуть внутри уже существующей детско-взрослой общности в любом из выделенных типов или как новая кратковременная детско-взрослая общность.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64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D3550E-7738-4D27-981C-81C9257F2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F219E-9B2A-4149-83AA-D6AA01B3DE59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06D77DFC-C38C-4FDC-B8A3-17B6467AE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77E2100-9862-4209-92D3-EC1FDB968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91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AAF0D3-C4B7-4887-833C-54A5A1FBD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9DA27-8146-44C5-8776-5399401B6518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BA59531-24BC-4A2F-9E8B-418BCE484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B983D5F8-9803-4566-B441-B0AF358E0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12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CF1F84-960C-49D0-9CB7-27239127E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C9E1-03FE-43E8-8754-399AA4D5CE1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33CD3312-86EA-45F9-BA14-E9BBF5AEF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663D2F6-DE01-4D20-A395-85E0D5E5D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61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 txBox="1">
            <a:spLocks/>
          </p:cNvSpPr>
          <p:nvPr/>
        </p:nvSpPr>
        <p:spPr>
          <a:xfrm>
            <a:off x="1480372" y="4125273"/>
            <a:ext cx="6048672" cy="13561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Зачиняева Елена Федоровна,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ДПиО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ШИиГН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ДВФУ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056" y="292494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877272"/>
            <a:ext cx="4780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07.11.2018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056" y="251599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ru-RU" b="1" i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«Современные психология и педагогика должны перестать </a:t>
            </a:r>
            <a:endParaRPr lang="ru-RU" b="1" i="1" dirty="0" smtClean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spcAft>
                <a:spcPts val="0"/>
              </a:spcAft>
            </a:pPr>
            <a:r>
              <a:rPr lang="ru-RU" b="1" i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b="1" i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пособием о способах духовного кодирования, техниках социальной дрессуры и манипуляций, а становиться в подлинном смысле антропными, человеко-ориентированными науками, способными целенаправленно строить практики действительного выращивания «собственно человеческого в человеке» В.И. </a:t>
            </a:r>
            <a:r>
              <a:rPr lang="ru-RU" b="1" i="1" dirty="0" err="1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Слободчиков</a:t>
            </a:r>
            <a:r>
              <a:rPr lang="ru-RU" b="1" i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64315" y="260648"/>
            <a:ext cx="8215370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Цели воспитания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latin typeface="Arial Narrow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20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5303D7-087B-43F4-958B-63E950064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09913"/>
              </p:ext>
            </p:extLst>
          </p:nvPr>
        </p:nvGraphicFramePr>
        <p:xfrm>
          <a:off x="251520" y="900075"/>
          <a:ext cx="8640960" cy="5525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179">
                  <a:extLst>
                    <a:ext uri="{9D8B030D-6E8A-4147-A177-3AD203B41FA5}">
                      <a16:colId xmlns:a16="http://schemas.microsoft.com/office/drawing/2014/main" val="3290243417"/>
                    </a:ext>
                  </a:extLst>
                </a:gridCol>
                <a:gridCol w="4766781">
                  <a:extLst>
                    <a:ext uri="{9D8B030D-6E8A-4147-A177-3AD203B41FA5}">
                      <a16:colId xmlns:a16="http://schemas.microsoft.com/office/drawing/2014/main" val="2983309965"/>
                    </a:ext>
                  </a:extLst>
                </a:gridCol>
              </a:tblGrid>
              <a:tr h="158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в педагогической науке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в образовании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42438"/>
                  </a:ext>
                </a:extLst>
              </a:tr>
              <a:tr h="5251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 Формирование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ценностного,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творческого, рефлексивного 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отношения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миру,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другим,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себе.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 Формирование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человеческого в человеке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(сознательного ответственного отношения к миру, бытие с другими, активно-преобразовательная деятельность)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формирование </a:t>
                      </a:r>
                      <a:r>
                        <a:rPr lang="ru-RU" sz="1800" b="0" baseline="0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!!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!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Рубинштейн, В. Слободчиков.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Цель воспитания - формирование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на основе ценностного выбора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Личностные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результаты по </a:t>
                      </a: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ФГОС: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err="1" smtClean="0">
                          <a:effectLst/>
                          <a:latin typeface="Arial Narrow" panose="020B0606020202030204" pitchFamily="34" charset="0"/>
                        </a:rPr>
                        <a:t>смыслообразование</a:t>
                      </a:r>
                      <a:r>
                        <a:rPr lang="ru-RU" sz="1800" b="1" i="1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effectLst/>
                          <a:latin typeface="Arial Narrow" panose="020B0606020202030204" pitchFamily="34" charset="0"/>
                        </a:rPr>
                        <a:t>морально-этическая ориентация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effectLst/>
                          <a:latin typeface="Arial Narrow" panose="020B0606020202030204" pitchFamily="34" charset="0"/>
                        </a:rPr>
                        <a:t>самоопределение </a:t>
                      </a:r>
                      <a:endParaRPr lang="ru-RU" sz="1800" b="1" i="1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 panose="020B0606020202030204" pitchFamily="34" charset="0"/>
                        </a:rPr>
                        <a:t>Требования 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работодателей: </a:t>
                      </a:r>
                      <a:endParaRPr lang="ru-RU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i="1" dirty="0" err="1">
                          <a:effectLst/>
                          <a:latin typeface="Arial Narrow" panose="020B0606020202030204" pitchFamily="34" charset="0"/>
                        </a:rPr>
                        <a:t>soft-skills</a:t>
                      </a:r>
                      <a:r>
                        <a:rPr lang="ru-RU" sz="1600" b="1" i="1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b="1" i="1" dirty="0" err="1">
                          <a:effectLst/>
                          <a:latin typeface="Arial Narrow" panose="020B0606020202030204" pitchFamily="34" charset="0"/>
                        </a:rPr>
                        <a:t>people-skills</a:t>
                      </a:r>
                      <a:r>
                        <a:rPr lang="ru-RU" sz="1600" b="1" i="1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Хороший человек – это профессия…»</a:t>
                      </a:r>
                    </a:p>
                    <a:p>
                      <a:pPr algn="r" rtl="0"/>
                      <a:r>
                        <a:rPr lang="ru-RU" sz="1600" dirty="0"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algn="r" rtl="0"/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algn="r" rtl="0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Где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endParaRPr lang="ru-RU" sz="16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94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54546"/>
      </p:ext>
    </p:extLst>
  </p:cSld>
  <p:clrMapOvr>
    <a:masterClrMapping/>
  </p:clrMapOvr>
  <p:transition spd="med" advTm="4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14612" y="214290"/>
            <a:ext cx="3500462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Система отношений 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114300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К миру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785794"/>
            <a:ext cx="1571636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К другим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26" y="571480"/>
            <a:ext cx="2286016" cy="184665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К себе</a:t>
            </a:r>
          </a:p>
          <a:p>
            <a:r>
              <a:rPr lang="ru-RU" dirty="0">
                <a:latin typeface="Arial Narrow" pitchFamily="34" charset="0"/>
              </a:rPr>
              <a:t>(самопознание, самооценка,</a:t>
            </a:r>
          </a:p>
          <a:p>
            <a:r>
              <a:rPr lang="ru-RU" dirty="0" err="1">
                <a:latin typeface="Arial Narrow" pitchFamily="34" charset="0"/>
              </a:rPr>
              <a:t>самопринятие</a:t>
            </a:r>
            <a:r>
              <a:rPr lang="ru-RU" dirty="0">
                <a:latin typeface="Arial Narrow" pitchFamily="34" charset="0"/>
              </a:rPr>
              <a:t>, самоопределение)</a:t>
            </a:r>
          </a:p>
          <a:p>
            <a:r>
              <a:rPr lang="ru-RU" dirty="0">
                <a:latin typeface="Arial Narrow" pitchFamily="34" charset="0"/>
              </a:rPr>
              <a:t>КТО 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080280"/>
            <a:ext cx="3286148" cy="1754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Производство</a:t>
            </a:r>
            <a:r>
              <a:rPr lang="ru-RU" dirty="0">
                <a:latin typeface="Arial Narrow" pitchFamily="34" charset="0"/>
              </a:rPr>
              <a:t> (технические сооружения, машины) – уважение к научному знанию, к техническому прогрессу, целеустремленность и воля к достижению результата , трудолюбие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822915"/>
            <a:ext cx="250033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Мир</a:t>
            </a:r>
            <a:r>
              <a:rPr lang="ru-RU" dirty="0">
                <a:latin typeface="Arial Narrow" pitchFamily="34" charset="0"/>
              </a:rPr>
              <a:t> (миротворчество)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39" y="2313098"/>
            <a:ext cx="2071702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Отечество</a:t>
            </a:r>
          </a:p>
          <a:p>
            <a:pPr algn="ctr"/>
            <a:r>
              <a:rPr lang="ru-RU" dirty="0">
                <a:latin typeface="Arial Narrow" pitchFamily="34" charset="0"/>
              </a:rPr>
              <a:t>(любовь к Родине)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279083"/>
            <a:ext cx="271464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Земля</a:t>
            </a:r>
            <a:r>
              <a:rPr lang="ru-RU" dirty="0">
                <a:latin typeface="Arial Narrow" pitchFamily="34" charset="0"/>
              </a:rPr>
              <a:t> (любовь к природе)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4963644"/>
            <a:ext cx="2571768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Искусство</a:t>
            </a:r>
            <a:r>
              <a:rPr lang="ru-RU" dirty="0">
                <a:latin typeface="Arial Narrow" pitchFamily="34" charset="0"/>
              </a:rPr>
              <a:t> (книги, музыка, живопись, кинематограф..)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768" y="2512448"/>
            <a:ext cx="1285884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itchFamily="34" charset="0"/>
              </a:rPr>
              <a:t>Я-телесное</a:t>
            </a:r>
            <a:r>
              <a:rPr lang="ru-RU" dirty="0">
                <a:latin typeface="Arial Narrow" pitchFamily="34" charset="0"/>
              </a:rPr>
              <a:t> (здоровье)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7950" y="3307044"/>
            <a:ext cx="2071702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itchFamily="34" charset="0"/>
              </a:rPr>
              <a:t>Я-душевное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(гармония внутреннего мира)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5139" y="4378639"/>
            <a:ext cx="2286016" cy="1754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itchFamily="34" charset="0"/>
              </a:rPr>
              <a:t>Я-деятель</a:t>
            </a:r>
            <a:r>
              <a:rPr lang="ru-RU" b="1" dirty="0">
                <a:latin typeface="Arial Narrow" pitchFamily="34" charset="0"/>
              </a:rPr>
              <a:t> </a:t>
            </a:r>
          </a:p>
          <a:p>
            <a:r>
              <a:rPr lang="ru-RU" dirty="0">
                <a:latin typeface="Arial Narrow" pitchFamily="34" charset="0"/>
              </a:rPr>
              <a:t>(мои способности, интересы, стремления  в деятельности) Какое дело поможет стать счастливым?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3702" y="6286520"/>
            <a:ext cx="214314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АНТРОПОПРАКТИКИ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0652" y="5058944"/>
            <a:ext cx="278608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ПРАКТИКИ совместной жизнедеятельности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868" y="1428736"/>
            <a:ext cx="121444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Другие,  как 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1428736"/>
            <a:ext cx="121444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Не такие, как 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710948"/>
            <a:ext cx="264320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Главная задача человека в жизни – это созидание мира для </a:t>
            </a:r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себя и других</a:t>
            </a:r>
            <a:endParaRPr lang="ru-RU" sz="24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9B3CC-EC81-4E5B-A8A2-733E3DFEE4B6}"/>
              </a:ext>
            </a:extLst>
          </p:cNvPr>
          <p:cNvSpPr txBox="1"/>
          <p:nvPr/>
        </p:nvSpPr>
        <p:spPr>
          <a:xfrm>
            <a:off x="428596" y="6185294"/>
            <a:ext cx="278608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КУЛЬТУРНЫЕ ПРАКТИКИ </a:t>
            </a:r>
          </a:p>
        </p:txBody>
      </p:sp>
    </p:spTree>
    <p:extLst>
      <p:ext uri="{BB962C8B-B14F-4D97-AF65-F5344CB8AC3E}">
        <p14:creationId xmlns:p14="http://schemas.microsoft.com/office/powerpoint/2010/main" val="61123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5536" y="188640"/>
            <a:ext cx="821537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Содержание воспитания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18678"/>
              </p:ext>
            </p:extLst>
          </p:nvPr>
        </p:nvGraphicFramePr>
        <p:xfrm>
          <a:off x="408923" y="908720"/>
          <a:ext cx="8496943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84835274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1037501887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Основой содержания процесса воспитания является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субъективный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опыт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обучающегося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его ценностями и смыслами, умениями и способностями, социальными навыками и способами поведения,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отражающий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динамику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развития: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общении,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деятельности (характеристики человеческого в человеке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Отечественные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к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онцепции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воспитания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антропоориентированного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педагогического процесса (О.С.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Газман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М.Н.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Невзоров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Борытко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,)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личностно-ориентированного образования В.В. Серикова, Концепция школы самоопределения А.Н.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Тубельского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цен. отношение к себе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педагогики товарищеской заботы И.П. Иванова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общении,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цен. отношение к другим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Культурологические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воспитания деятелей (созидателей) (Ш.А.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Амонашвили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Н.Б. Крыловой,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Е.А.Ямбурга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 -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деятельности,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цен. отношение к миру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312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15490"/>
              </p:ext>
            </p:extLst>
          </p:nvPr>
        </p:nvGraphicFramePr>
        <p:xfrm>
          <a:off x="395536" y="908720"/>
          <a:ext cx="8496943" cy="588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84835274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1037501887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Основой содержания процесса воспитания является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субъективный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опыт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обучающегося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его ценностями и смыслами, умениями и способностями, социальными навыками и способами поведения,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отражающий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динамику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развития: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i="1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</a:t>
                      </a:r>
                      <a:endParaRPr lang="ru-RU" sz="2000" i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i="1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 общении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i="1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 деятельности </a:t>
                      </a:r>
                      <a:endParaRPr lang="ru-RU" sz="2000" i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i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i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характеристики человеческого в человеке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Отечественные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онцепции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воспитания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антропоориентированного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педагогического процесса (О.С.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Газман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М.Н.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Невзоров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Борытко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,)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личностно-ориентированного образования В.В. Серикова, Концепция школы самоопределения А.Н.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Тубельского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цен. отношение к себе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педагогики товарищеской заботы И.П. Иванова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общении,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цен. отношение к другим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Культурологические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воспитания деятелей (созидателей) (Ш.А.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Амонашвили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Н.Б. Крыловой,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Е.А.Ямбурга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 -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деятельности,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цен. отношение к миру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31298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4067944" y="3717032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23928" y="479715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19872" y="5301208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27295"/>
      </p:ext>
    </p:extLst>
  </p:cSld>
  <p:clrMapOvr>
    <a:masterClrMapping/>
  </p:clrMapOvr>
  <p:transition spd="med" advTm="4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5536" y="188640"/>
            <a:ext cx="821537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субъектности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происходит только в деятельности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18678"/>
              </p:ext>
            </p:extLst>
          </p:nvPr>
        </p:nvGraphicFramePr>
        <p:xfrm>
          <a:off x="408923" y="908720"/>
          <a:ext cx="8496943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84835274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1037501887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Основой содержания процесса воспитания является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субъективный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опыт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обучающегося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 его ценностями и смыслами, умениями и способностями, социальными навыками и способами поведения,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отражающий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динамику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развития: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общении,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деятельности (характеристики человеческого в человеке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Отечественные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к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онцепции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воспитания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антропоориентированного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педагогического процесса (О.С.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Газман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М.Н.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Невзоров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Борытко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,)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личностно-ориентированного образования В.В. Серикова, Концепция школы самоопределения А.Н.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Тубельского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самосознания, цен. отношение к себе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педагогики товарищеской заботы И.П. Иванова (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общении,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цен. отношение к другим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Культурологические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концепции воспитания деятелей (созидателей) (Ш.А.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Амонашвили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Н.Б. Крыловой,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Е.А.Ямбурга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 -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субъектность 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деятельности,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цен. отношение к миру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312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65578"/>
              </p:ext>
            </p:extLst>
          </p:nvPr>
        </p:nvGraphicFramePr>
        <p:xfrm>
          <a:off x="395536" y="709939"/>
          <a:ext cx="8496943" cy="606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84835274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1037501887"/>
                    </a:ext>
                  </a:extLst>
                </a:gridCol>
              </a:tblGrid>
              <a:tr h="5994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Субъектность – развивающаяся способность.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Она формируется в процессе всей жизни человека, но большая часть процессов развития приходится на период детства и </a:t>
                      </a: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подростничества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этом необходимо учитывать, что развитию </a:t>
                      </a: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способствует среда, в которую погружен ребенок, и наличие взрослых, определенным образом строящих отношения с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ним.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и субъектность взаимосвязаны.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одной стороны, в процессе развития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происходит наращивание способности к самостоятельному осуществлению тех или иных этапов деятельности.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 другой стороны, деятельность является условием развития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Нет условий для включения в деятельность – нет условий для развития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ее проявления.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Именно постепенное овладение ее этапами и обретение способности самостоятельно их осуществлять и составляют основное содержание процесса развития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сути, развитие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субъектности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это постепенное приращение способности управлять своей активностью, своими действиями и деятельностью в целом.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31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83417"/>
      </p:ext>
    </p:extLst>
  </p:cSld>
  <p:clrMapOvr>
    <a:masterClrMapping/>
  </p:clrMapOvr>
  <p:transition spd="med" advTm="4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91" y="0"/>
            <a:ext cx="4876800" cy="3652838"/>
          </a:xfrm>
          <a:prstGeom prst="rect">
            <a:avLst/>
          </a:prstGeom>
        </p:spPr>
      </p:pic>
      <p:sp>
        <p:nvSpPr>
          <p:cNvPr id="93" name="Shape 93"/>
          <p:cNvSpPr/>
          <p:nvPr/>
        </p:nvSpPr>
        <p:spPr>
          <a:xfrm>
            <a:off x="307974" y="2780928"/>
            <a:ext cx="8656514" cy="6528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1" dirty="0">
              <a:solidFill>
                <a:srgbClr val="C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 СУБЪЕКТ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ЖИЗНИ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(автор собственной жизни, хозяин собственной судьбы)</a:t>
            </a:r>
          </a:p>
          <a:p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—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это «личность, которая активно строит, модифицирует, совершенствует жизненные отношения и тем самым детерминирует индивидуальный жизненный путь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».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С.Л. Рубинштейн,</a:t>
            </a:r>
          </a:p>
          <a:p>
            <a:pPr algn="r"/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ыдающийся отечественный психолог и философ</a:t>
            </a:r>
            <a:endParaRPr lang="ru-RU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dirty="0"/>
          </a:p>
          <a:p>
            <a:pPr lvl="3" algn="just">
              <a:buSzPct val="25000"/>
            </a:pPr>
            <a:endParaRPr lang="ru-RU" sz="2000" b="1" i="1" dirty="0">
              <a:solidFill>
                <a:schemeClr val="bg2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4" descr="ÐÐ°ÑÑÐ¸Ð½ÐºÐ¸ Ð¿Ð¾ Ð·Ð°Ð¿ÑÐ¾ÑÑ ÐÐµÐ¶Ð»Ð¸ÑÐ½Ð¾ÑÑÐ½ÑÐµ Ð¾ÑÐ½Ð¾ÑÐµÐ½Ð¸Ñ â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ÐµÐ¶Ð»Ð¸ÑÐ½Ð¾ÑÑÐ½ÑÐµ Ð¾ÑÐ½Ð¾ÑÐµÐ½Ð¸Ñ â¦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9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251519" y="260647"/>
            <a:ext cx="8725941" cy="624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1" dirty="0">
              <a:solidFill>
                <a:srgbClr val="C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Субъект деятельности</a:t>
            </a:r>
          </a:p>
          <a:p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Инициирует деятельность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Формулирует цель деятельности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Составляет план движения к поставленной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цели</a:t>
            </a: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Отбирает средства для достижения цели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Оценивает полученный результат и рефлексирует собственную деятельность (фиксирует трудности, находит способы преодоления трудностей в будущем)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latin typeface="Arial Narrow" panose="020B0606020202030204" pitchFamily="34" charset="0"/>
            </a:endParaRPr>
          </a:p>
          <a:p>
            <a:pPr lvl="3" algn="just">
              <a:buSzPct val="25000"/>
            </a:pPr>
            <a:endParaRPr lang="ru-RU" sz="2000" b="1" i="1" dirty="0">
              <a:solidFill>
                <a:schemeClr val="bg2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4" descr="ÐÐ°ÑÑÐ¸Ð½ÐºÐ¸ Ð¿Ð¾ Ð·Ð°Ð¿ÑÐ¾ÑÑ ÐÐµÐ¶Ð»Ð¸ÑÐ½Ð¾ÑÑÐ½ÑÐµ Ð¾ÑÐ½Ð¾ÑÐµÐ½Ð¸Ñ â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ÐµÐ¶Ð»Ð¸ÑÐ½Ð¾ÑÑÐ½ÑÐµ Ð¾ÑÐ½Ð¾ÑÐµÐ½Ð¸Ñ â¦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357166"/>
            <a:ext cx="8143932" cy="6196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Методы воспитания -  Как?</a:t>
            </a:r>
          </a:p>
          <a:p>
            <a:pPr marL="109728" indent="0">
              <a:buNone/>
            </a:pPr>
            <a:endParaRPr lang="ru-RU" sz="2400" b="1" i="1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69816"/>
              </p:ext>
            </p:extLst>
          </p:nvPr>
        </p:nvGraphicFramePr>
        <p:xfrm>
          <a:off x="357158" y="857232"/>
          <a:ext cx="8358245" cy="384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1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Методы воспитания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Метод - способ, посредством которого достигается поставленная цель.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1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Беседа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Убеждение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Упражнение как формирование нравственных привычек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Поручение 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Игра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КТД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Поощрение </a:t>
                      </a:r>
                    </a:p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Наказание</a:t>
                      </a:r>
                    </a:p>
                    <a:p>
                      <a:r>
                        <a:rPr lang="ru-RU" sz="2000" dirty="0" err="1" smtClean="0">
                          <a:latin typeface="Arial Narrow" pitchFamily="34" charset="0"/>
                        </a:rPr>
                        <a:t>Портфолио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Личностно или социально-значимая деятельность</a:t>
                      </a:r>
                    </a:p>
                    <a:p>
                      <a:pPr algn="ctr"/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2000" b="1" dirty="0" err="1" smtClean="0">
                          <a:latin typeface="Arial Narrow" pitchFamily="34" charset="0"/>
                        </a:rPr>
                        <a:t>Смыслообразование</a:t>
                      </a:r>
                      <a:r>
                        <a:rPr lang="ru-RU" sz="2000" b="1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 Narrow" pitchFamily="34" charset="0"/>
                        </a:rPr>
                        <a:t>Со-бытийная общность как среда развития </a:t>
                      </a:r>
                      <a:r>
                        <a:rPr lang="ru-RU" sz="2000" b="1" dirty="0" err="1" smtClean="0">
                          <a:latin typeface="Arial Narrow" pitchFamily="34" charset="0"/>
                        </a:rPr>
                        <a:t>субъектности</a:t>
                      </a:r>
                      <a:endParaRPr lang="ru-RU" sz="2000" b="1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2943" y="522920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Оппозиция, назидание, формализм, неискренность, двойные стандарты, </a:t>
            </a:r>
            <a:r>
              <a:rPr lang="ru-RU" sz="2400" dirty="0" err="1" smtClean="0">
                <a:latin typeface="Arial Narrow" pitchFamily="34" charset="0"/>
              </a:rPr>
              <a:t>мероприятийность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472" y="549275"/>
            <a:ext cx="8215370" cy="71096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Методы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воспитания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Субъект формируется только в деятельности, поэтому основной метод воспитания сегодня ПРАКТИКА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400" b="1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Личностно-значимая деятельность ребенка (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антропопрактика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и культурная практика) </a:t>
            </a: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ДИАЛОГ (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 беседа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2400" b="1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400" b="1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Работа не с личностью, </a:t>
            </a:r>
            <a:endParaRPr lang="ru-RU" sz="20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с опытом отношений, общения, взаимодействий, совместной деятельности.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latin typeface="Arial Narrow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20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52580796"/>
      </p:ext>
    </p:extLst>
  </p:cSld>
  <p:clrMapOvr>
    <a:masterClrMapping/>
  </p:clrMapOvr>
  <p:transition spd="med" advTm="4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3528" y="188641"/>
            <a:ext cx="8463314" cy="68695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Практика </a:t>
            </a:r>
          </a:p>
          <a:p>
            <a:pPr algn="r">
              <a:spcBef>
                <a:spcPct val="0"/>
              </a:spcBef>
              <a:buClrTx/>
              <a:buSzTx/>
              <a:buNone/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Основные </a:t>
            </a:r>
            <a:r>
              <a:rPr lang="ru-RU" sz="2000" b="1" dirty="0">
                <a:latin typeface="Arial Narrow" panose="020B0606020202030204" pitchFamily="34" charset="0"/>
              </a:rPr>
              <a:t>характеристики понятия «практики» в </a:t>
            </a:r>
            <a:r>
              <a:rPr lang="ru-RU" sz="2000" b="1" dirty="0" smtClean="0">
                <a:latin typeface="Arial Narrow" panose="020B0606020202030204" pitchFamily="34" charset="0"/>
              </a:rPr>
              <a:t>понимании</a:t>
            </a:r>
          </a:p>
          <a:p>
            <a:pPr algn="r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Г.П</a:t>
            </a:r>
            <a:r>
              <a:rPr lang="ru-RU" sz="2000" b="1" dirty="0">
                <a:latin typeface="Arial Narrow" panose="020B0606020202030204" pitchFamily="34" charset="0"/>
              </a:rPr>
              <a:t>. и П.Г. Щедровицких 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Во-первых, это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реальная практическая деятельность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включенная в определенные онтологические рамки, создающая рискованные проблемные ситуации.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sz="1200" b="1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Во-вторых, это обязательное осуществление </a:t>
            </a:r>
            <a:r>
              <a:rPr lang="ru-RU" sz="20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мыследеятельности</a:t>
            </a: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разрешению проблемных ситуаций, которая ассимилирует </a:t>
            </a: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новое знание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позитивно его усваивает. Истинная практика развивает 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мыследеятельность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субъекта, а не формирует у него «деятельность по образцу». </a:t>
            </a: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В–третьих, в практиках человек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осуществляет себя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самоопределяется в своих экзистенциональных позициях.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Таким </a:t>
            </a:r>
            <a:r>
              <a:rPr lang="ru-RU" sz="2000" b="1" dirty="0">
                <a:latin typeface="Arial Narrow" panose="020B0606020202030204" pitchFamily="34" charset="0"/>
              </a:rPr>
              <a:t>образом, понятие практики включает в себя преобразование субъектом внешних условий своего существования, а через развитие собственной </a:t>
            </a:r>
            <a:r>
              <a:rPr lang="ru-RU" sz="2000" b="1" dirty="0" err="1">
                <a:latin typeface="Arial Narrow" panose="020B0606020202030204" pitchFamily="34" charset="0"/>
              </a:rPr>
              <a:t>мыследеятельности</a:t>
            </a:r>
            <a:r>
              <a:rPr lang="ru-RU" sz="2000" b="1" dirty="0">
                <a:latin typeface="Arial Narrow" panose="020B0606020202030204" pitchFamily="34" charset="0"/>
              </a:rPr>
              <a:t> преобразование самого себя, самоосуществление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  </a:t>
            </a:r>
            <a:r>
              <a:rPr lang="ru-RU" sz="1800" dirty="0">
                <a:latin typeface="Arial Narrow" panose="020B0606020202030204" pitchFamily="34" charset="0"/>
              </a:rPr>
              <a:t>(</a:t>
            </a:r>
            <a:r>
              <a:rPr lang="ru-RU" sz="1800" i="1" dirty="0">
                <a:latin typeface="Arial Narrow" panose="020B0606020202030204" pitchFamily="34" charset="0"/>
              </a:rPr>
              <a:t>Щедровицкий П. Педагогика свободы. Зинченко, А.П</a:t>
            </a:r>
            <a:r>
              <a:rPr lang="ru-RU" sz="1800" i="1" dirty="0" smtClean="0">
                <a:latin typeface="Arial Narrow" panose="020B0606020202030204" pitchFamily="34" charset="0"/>
              </a:rPr>
              <a:t>.</a:t>
            </a:r>
          </a:p>
          <a:p>
            <a:pPr algn="r">
              <a:buNone/>
            </a:pPr>
            <a:r>
              <a:rPr lang="ru-RU" sz="1800" i="1" dirty="0" smtClean="0">
                <a:latin typeface="Arial Narrow" panose="020B0606020202030204" pitchFamily="34" charset="0"/>
              </a:rPr>
              <a:t> </a:t>
            </a:r>
            <a:r>
              <a:rPr lang="ru-RU" sz="1800" i="1" dirty="0">
                <a:latin typeface="Arial Narrow" panose="020B0606020202030204" pitchFamily="34" charset="0"/>
              </a:rPr>
              <a:t>Идея практики и практичности в традиции </a:t>
            </a:r>
            <a:r>
              <a:rPr lang="ru-RU" sz="1800" i="1" dirty="0" err="1">
                <a:latin typeface="Arial Narrow" panose="020B0606020202030204" pitchFamily="34" charset="0"/>
              </a:rPr>
              <a:t>Г.П.Щедровицкого</a:t>
            </a:r>
            <a:r>
              <a:rPr lang="ru-RU" sz="1800" i="1" dirty="0">
                <a:latin typeface="Arial Narrow" panose="020B0606020202030204" pitchFamily="34" charset="0"/>
              </a:rPr>
              <a:t>)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</a:p>
          <a:p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25593"/>
      </p:ext>
    </p:extLst>
  </p:cSld>
  <p:clrMapOvr>
    <a:masterClrMapping/>
  </p:clrMapOvr>
  <p:transition spd="med" advTm="4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3528" y="188641"/>
            <a:ext cx="8463314" cy="68634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Практика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b="1" i="1" dirty="0" smtClean="0">
                <a:latin typeface="Arial Narrow" panose="020B0606020202030204" pitchFamily="34" charset="0"/>
              </a:rPr>
              <a:t>Практика </a:t>
            </a:r>
            <a:r>
              <a:rPr lang="ru-RU" sz="2000" b="1" i="1" dirty="0">
                <a:latin typeface="Arial Narrow" panose="020B0606020202030204" pitchFamily="34" charset="0"/>
              </a:rPr>
              <a:t>– это разумная человеческая деятельность, основанная на сознательном целеполагании и направленная на преобразование действительности, в том числе и самого человека</a:t>
            </a:r>
            <a:r>
              <a:rPr lang="ru-RU" sz="2000" b="1" i="1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Критерии практики:</a:t>
            </a:r>
            <a:endParaRPr lang="ru-RU" sz="2000" dirty="0">
              <a:latin typeface="Arial Narrow" panose="020B0606020202030204" pitchFamily="34" charset="0"/>
            </a:endParaRPr>
          </a:p>
          <a:p>
            <a:pPr lvl="0"/>
            <a:r>
              <a:rPr lang="ru-RU" sz="2000" b="1" dirty="0">
                <a:latin typeface="Arial Narrow" panose="020B0606020202030204" pitchFamily="34" charset="0"/>
              </a:rPr>
              <a:t>Преобразование</a:t>
            </a:r>
            <a:r>
              <a:rPr lang="ru-RU" sz="2000" dirty="0">
                <a:latin typeface="Arial Narrow" panose="020B0606020202030204" pitchFamily="34" charset="0"/>
              </a:rPr>
              <a:t> - сознательное выстраивание действительности (я заранее продумываю деятельность, вспоминаю опыт, все, что знаю и выстраиваю новое).</a:t>
            </a:r>
          </a:p>
          <a:p>
            <a:pPr lvl="0"/>
            <a:r>
              <a:rPr lang="ru-RU" sz="2000" b="1" dirty="0">
                <a:latin typeface="Arial Narrow" panose="020B0606020202030204" pitchFamily="34" charset="0"/>
              </a:rPr>
              <a:t>Подлинность</a:t>
            </a:r>
            <a:r>
              <a:rPr lang="ru-RU" sz="2000" dirty="0">
                <a:latin typeface="Arial Narrow" panose="020B0606020202030204" pitchFamily="34" charset="0"/>
              </a:rPr>
              <a:t> – не отчужденность в формах культуры (я практикую себя, определяюсь в экзистенциальных позициях, не повторяю за кем-то, а разворачиваю свое). </a:t>
            </a:r>
          </a:p>
          <a:p>
            <a:pPr lvl="0"/>
            <a:r>
              <a:rPr lang="ru-RU" sz="2000" b="1" dirty="0">
                <a:latin typeface="Arial Narrow" panose="020B0606020202030204" pitchFamily="34" charset="0"/>
              </a:rPr>
              <a:t>Новое знание о себе и своем действии</a:t>
            </a:r>
            <a:r>
              <a:rPr lang="ru-RU" sz="2000" dirty="0">
                <a:latin typeface="Arial Narrow" panose="020B0606020202030204" pitchFamily="34" charset="0"/>
              </a:rPr>
              <a:t> – переосмысление собственного действия и самого себя. Практика – критерий истины.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0"/>
            <a:endParaRPr lang="ru-RU" sz="20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2000" b="1" dirty="0" err="1" smtClean="0">
                <a:latin typeface="Arial Narrow" panose="020B0606020202030204" pitchFamily="34" charset="0"/>
              </a:rPr>
              <a:t>Антропопрактика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– новое знание о себе. </a:t>
            </a:r>
            <a:r>
              <a:rPr lang="ru-RU" sz="2000" b="1" dirty="0">
                <a:latin typeface="Arial Narrow" panose="020B0606020202030204" pitchFamily="34" charset="0"/>
              </a:rPr>
              <a:t>Культурная практика </a:t>
            </a:r>
            <a:r>
              <a:rPr lang="ru-RU" sz="2000" dirty="0">
                <a:latin typeface="Arial Narrow" panose="020B0606020202030204" pitchFamily="34" charset="0"/>
              </a:rPr>
              <a:t>– новое знание о деятельности в культуре.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altLang="ru-RU" sz="2000" dirty="0">
              <a:latin typeface="Arial Narrow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20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936668199"/>
      </p:ext>
    </p:extLst>
  </p:cSld>
  <p:clrMapOvr>
    <a:masterClrMapping/>
  </p:clrMapOvr>
  <p:transition spd="med" advTm="4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57232"/>
            <a:ext cx="8319868" cy="56959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i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Цель встречи:</a:t>
            </a:r>
          </a:p>
          <a:p>
            <a:pPr marL="109728" indent="0">
              <a:buNone/>
            </a:pPr>
            <a:endParaRPr lang="ru-RU" sz="2800" b="1" i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представлений о сущности воспитательных практик в современном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образовании</a:t>
            </a:r>
          </a:p>
          <a:p>
            <a:pPr marL="109728" indent="0">
              <a:buNone/>
            </a:pPr>
            <a:endParaRPr lang="ru-RU" sz="28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- концептуализация представлений о Вашей профессиональной воспитательной деятельности</a:t>
            </a:r>
            <a:endParaRPr lang="ru-RU" sz="28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6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728"/>
            <a:ext cx="8712968" cy="6383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i="1" dirty="0" err="1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Антропопрактика</a:t>
            </a:r>
            <a:r>
              <a:rPr lang="ru-RU" sz="2400" b="1" i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личностно-значимая деятельность ребенка, в которой каждый ребенок «практикует» себя и формирует собственные установки относительно мира, других и себя в этом мире</a:t>
            </a:r>
          </a:p>
          <a:p>
            <a:pPr marL="109728" indent="0">
              <a:buNone/>
            </a:pPr>
            <a:endParaRPr lang="ru-RU" sz="2400" b="1" i="1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b="1" i="1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Культурные практики </a:t>
            </a:r>
          </a:p>
          <a:p>
            <a:pPr marL="452628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«обычные (привычные, повседневные) способы самоопределения и самореализации, тесно связанные с экзистенциальным содержанием бытия и со-бытия с другими людьми; </a:t>
            </a:r>
            <a:endParaRPr lang="ru-RU" sz="2400" b="1" i="1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452628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апробация </a:t>
            </a:r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(постоянные и единичные пробы) новых способов и форм деятельности и поведения в целях удовлетворения разнообразных потребностей и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интересов. </a:t>
            </a:r>
            <a:endParaRPr lang="ru-RU" sz="24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9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Три уровня педагогического сознания </a:t>
            </a:r>
          </a:p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(С.Г. </a:t>
            </a:r>
            <a:r>
              <a:rPr lang="ru-RU" sz="2400" b="1" dirty="0" err="1" smtClean="0">
                <a:latin typeface="Arial Narrow" pitchFamily="34" charset="0"/>
              </a:rPr>
              <a:t>Косарецкий</a:t>
            </a:r>
            <a:r>
              <a:rPr lang="ru-RU" sz="2400" b="1" dirty="0" smtClean="0">
                <a:latin typeface="Arial Narrow" pitchFamily="34" charset="0"/>
              </a:rPr>
              <a:t>, Д. Григорьев)</a:t>
            </a:r>
          </a:p>
          <a:p>
            <a:pPr marL="1024128" lvl="1" indent="-514350" algn="just"/>
            <a:endParaRPr lang="ru-RU" sz="2400" b="1" dirty="0" smtClean="0">
              <a:latin typeface="Arial Narrow" pitchFamily="34" charset="0"/>
            </a:endParaRPr>
          </a:p>
          <a:p>
            <a:pPr marL="1024128" lvl="1" indent="-514350" algn="just"/>
            <a:r>
              <a:rPr lang="ru-RU" b="1" dirty="0" smtClean="0">
                <a:latin typeface="Arial Narrow" pitchFamily="34" charset="0"/>
              </a:rPr>
              <a:t>Объектный уровень – педагог </a:t>
            </a:r>
            <a:r>
              <a:rPr lang="ru-RU" dirty="0" smtClean="0">
                <a:latin typeface="Arial Narrow" pitchFamily="34" charset="0"/>
              </a:rPr>
              <a:t>сосредоточен, главным образом, на объекте своей деятельности (например, проведении мероприятия). Субъект не «видит» собственную деятельность, будучи поглощен непосредственным процессом ее осуществления. Ценности декларируются, но не переводятся в цели деятельности. Затруднения в воспитательной деятельности объясняются исключительно через характеристику объективных условий, обстоятельств, в разряд которых входят тема мероприятия (непонятная), активность и сознательность детей (низкая), ресурс времени (недостаточный), методическое и материальное обеспечение (плохое). Педагог указывает на наличие у него средств деятельности, но подчеркивает, что не может их реализовать из-за неблагоприятных внешних обстоятельств. Несколько забежим вперед и заметим, что если педагог-профессионал осознает свою деятельность как направленную на создание условий развития детей, то педагог с «объектным сознанием», напротив, рассматривает уровень развития учащихся как условие успешности своей деятельности.</a:t>
            </a:r>
          </a:p>
          <a:p>
            <a:pPr marL="1024128" lvl="1" indent="-514350" algn="ctr">
              <a:buFontTx/>
              <a:buChar char="-"/>
            </a:pPr>
            <a:endParaRPr lang="ru-RU" sz="2400" b="1" dirty="0" smtClean="0">
              <a:latin typeface="Arial Narrow" pitchFamily="34" charset="0"/>
            </a:endParaRPr>
          </a:p>
          <a:p>
            <a:pPr marL="1024128" lvl="1" indent="-514350" algn="ctr"/>
            <a:endParaRPr lang="ru-RU" sz="2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9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Три уровня педагогического сознания</a:t>
            </a:r>
          </a:p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 (С.Г. </a:t>
            </a:r>
            <a:r>
              <a:rPr lang="ru-RU" sz="2400" b="1" dirty="0" err="1" smtClean="0">
                <a:latin typeface="Arial Narrow" pitchFamily="34" charset="0"/>
              </a:rPr>
              <a:t>Косарецкий</a:t>
            </a:r>
            <a:r>
              <a:rPr lang="ru-RU" sz="2400" b="1" dirty="0" smtClean="0">
                <a:latin typeface="Arial Narrow" pitchFamily="34" charset="0"/>
              </a:rPr>
              <a:t>, Д. Григорьев)</a:t>
            </a:r>
          </a:p>
          <a:p>
            <a:pPr marL="1024128" lvl="1" indent="-514350" algn="just"/>
            <a:endParaRPr lang="ru-RU" sz="2400" b="1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На втором — </a:t>
            </a:r>
            <a:r>
              <a:rPr lang="ru-RU" b="1" i="1" dirty="0" smtClean="0">
                <a:latin typeface="Arial Narrow" pitchFamily="34" charset="0"/>
              </a:rPr>
              <a:t>задачном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— уровне </a:t>
            </a:r>
          </a:p>
          <a:p>
            <a:r>
              <a:rPr lang="ru-RU" dirty="0" smtClean="0">
                <a:latin typeface="Arial Narrow" pitchFamily="34" charset="0"/>
              </a:rPr>
              <a:t>ситуация воспитательной деятельности рассматривается педагогом как комплекс объективных, внешних условий достижения поставленной воспитательной цели. </a:t>
            </a:r>
          </a:p>
          <a:p>
            <a:r>
              <a:rPr lang="ru-RU" dirty="0" smtClean="0">
                <a:latin typeface="Arial Narrow" pitchFamily="34" charset="0"/>
              </a:rPr>
              <a:t>Сознание педагога выступает в форме мышления, строящего образ ситуации деятельности и переводящего ее в задачу как цель в данных условиях. </a:t>
            </a:r>
          </a:p>
          <a:p>
            <a:r>
              <a:rPr lang="ru-RU" dirty="0" smtClean="0">
                <a:latin typeface="Arial Narrow" pitchFamily="34" charset="0"/>
              </a:rPr>
              <a:t>Затруднение в деятельности рассматривается как неудача в выборе способа (технологии, методики) решения педагогической задачи. 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Преодоление затруднения предполагает выход в рефлексивную позицию, </a:t>
            </a:r>
            <a:r>
              <a:rPr lang="ru-RU" dirty="0" err="1" smtClean="0">
                <a:latin typeface="Arial Narrow" pitchFamily="34" charset="0"/>
              </a:rPr>
              <a:t>проблематизацию</a:t>
            </a:r>
            <a:r>
              <a:rPr lang="ru-RU" dirty="0" smtClean="0">
                <a:latin typeface="Arial Narrow" pitchFamily="34" charset="0"/>
              </a:rPr>
              <a:t> использованного способа, его преобразование. </a:t>
            </a:r>
          </a:p>
          <a:p>
            <a:r>
              <a:rPr lang="ru-RU" dirty="0" smtClean="0">
                <a:latin typeface="Arial Narrow" pitchFamily="34" charset="0"/>
              </a:rPr>
              <a:t>При этом ценности собственной воспитательной деятельности удерживаются педагогом ровно до тех пор, пока не вступают в противоречие со способом (технологией, методикой) деятельности. </a:t>
            </a:r>
          </a:p>
          <a:p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Если противоречие возникло, оно разрешается педагогом в пользу способа, а не ценностей.</a:t>
            </a:r>
          </a:p>
          <a:p>
            <a:pPr marL="1024128" lvl="1" indent="-514350" algn="ctr">
              <a:buFontTx/>
              <a:buChar char="-"/>
            </a:pPr>
            <a:endParaRPr lang="ru-RU" sz="2400" b="1" dirty="0" smtClean="0">
              <a:latin typeface="Arial Narrow" pitchFamily="34" charset="0"/>
            </a:endParaRPr>
          </a:p>
          <a:p>
            <a:pPr marL="566928" indent="-514350"/>
            <a:endParaRPr lang="ru-RU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4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Три уровня педагогического сознания</a:t>
            </a:r>
          </a:p>
          <a:p>
            <a:pPr marL="1024128" lvl="1" indent="-514350" algn="ctr"/>
            <a:r>
              <a:rPr lang="ru-RU" sz="2400" b="1" dirty="0" smtClean="0">
                <a:latin typeface="Arial Narrow" pitchFamily="34" charset="0"/>
              </a:rPr>
              <a:t> (С.Г. </a:t>
            </a:r>
            <a:r>
              <a:rPr lang="ru-RU" sz="2400" b="1" dirty="0" err="1" smtClean="0">
                <a:latin typeface="Arial Narrow" pitchFamily="34" charset="0"/>
              </a:rPr>
              <a:t>Косарецкий</a:t>
            </a:r>
            <a:r>
              <a:rPr lang="ru-RU" sz="2400" b="1" dirty="0" smtClean="0">
                <a:latin typeface="Arial Narrow" pitchFamily="34" charset="0"/>
              </a:rPr>
              <a:t>, Д. Григорьев)</a:t>
            </a:r>
          </a:p>
          <a:p>
            <a:pPr marL="1024128" lvl="1" indent="-514350" algn="ctr"/>
            <a:endParaRPr lang="ru-RU" sz="2400" b="1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Педагог, чье профессиональное сознание находится на третьем — </a:t>
            </a:r>
            <a:r>
              <a:rPr lang="ru-RU" i="1" dirty="0" smtClean="0">
                <a:latin typeface="Arial Narrow" pitchFamily="34" charset="0"/>
              </a:rPr>
              <a:t>проблемном</a:t>
            </a:r>
            <a:r>
              <a:rPr lang="ru-RU" dirty="0" smtClean="0">
                <a:latin typeface="Arial Narrow" pitchFamily="34" charset="0"/>
              </a:rPr>
              <a:t> — уровне развития, является субъектом ответственного </a:t>
            </a:r>
            <a:r>
              <a:rPr lang="ru-RU" dirty="0" err="1" smtClean="0">
                <a:latin typeface="Arial Narrow" pitchFamily="34" charset="0"/>
              </a:rPr>
              <a:t>целеполагания</a:t>
            </a:r>
            <a:r>
              <a:rPr lang="ru-RU" dirty="0" smtClean="0">
                <a:latin typeface="Arial Narrow" pitchFamily="34" charset="0"/>
              </a:rPr>
              <a:t>, активно ищущим и конструирующим средства реализации ценностей воспитания человека. 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Затруднение в воспитательной деятельности воспринимается им как следствие отсутствия у него (или недостаточности, несовершенства) средств реализации ценностей. 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Педагога с данным уровнем развития профессионального сознания характеризует «умение учиться». </a:t>
            </a:r>
          </a:p>
          <a:p>
            <a:r>
              <a:rPr lang="ru-RU" dirty="0" smtClean="0">
                <a:latin typeface="Arial Narrow" pitchFamily="34" charset="0"/>
              </a:rPr>
              <a:t>Педагог с проблемным сознанием оказывается способен преобразовывать для целей своей деятельности наличные условия и создавать отсутствующие.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Только последний — проблемный — уровень развития профессионального сознания в полной мере соответствует личностно-профессиональной позиции педагога как воспитателя. Два других уровня развития педагогического сознания являются </a:t>
            </a:r>
            <a:r>
              <a:rPr lang="ru-RU" dirty="0" err="1" smtClean="0">
                <a:latin typeface="Arial Narrow" pitchFamily="34" charset="0"/>
              </a:rPr>
              <a:t>допозиционными</a:t>
            </a:r>
            <a:r>
              <a:rPr lang="ru-RU" dirty="0" smtClean="0">
                <a:latin typeface="Arial Narrow" pitchFamily="34" charset="0"/>
              </a:rPr>
              <a:t> и характеризуют педагога, ограниченного выполнением функций и/или реализацией социально-профессиональной роли воспитателя.</a:t>
            </a:r>
          </a:p>
          <a:p>
            <a:pPr marL="566928" indent="-514350"/>
            <a:endParaRPr lang="ru-RU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728"/>
            <a:ext cx="8712968" cy="63836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26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Смотрим видеосюжет: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Антропопрактика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: становление человека в системе дополнительного образования</a:t>
            </a:r>
            <a:endParaRPr lang="ru-RU" sz="24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04" y="2204864"/>
            <a:ext cx="381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77" y="980728"/>
            <a:ext cx="3121423" cy="226790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728"/>
            <a:ext cx="8712968" cy="6383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Ключевые задачи дополнительного образования</a:t>
            </a:r>
            <a:endParaRPr lang="ru-RU" sz="260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618" y="1130540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b="1" dirty="0" smtClean="0">
                <a:latin typeface="Arial Narrow" pitchFamily="34" charset="0"/>
              </a:rPr>
              <a:t>«Дополнительное образование сегодня предстает как институт, способный ответить на ожидания школьников, родителей, профессиональных сообществ в свете решения государственных и региональных задач развития, связанных с прорывом к </a:t>
            </a:r>
            <a:r>
              <a:rPr lang="ru-RU" sz="2000" b="1" dirty="0" err="1" smtClean="0">
                <a:latin typeface="Arial Narrow" pitchFamily="34" charset="0"/>
              </a:rPr>
              <a:t>реиндустриализации</a:t>
            </a:r>
            <a:r>
              <a:rPr lang="ru-RU" sz="2000" b="1" dirty="0" smtClean="0">
                <a:latin typeface="Arial Narrow" pitchFamily="34" charset="0"/>
              </a:rPr>
              <a:t> как новому технологическому укладу. </a:t>
            </a:r>
            <a:endParaRPr lang="ru-RU" sz="2000" b="1" dirty="0" smtClean="0">
              <a:latin typeface="Arial Narrow" pitchFamily="34" charset="0"/>
            </a:endParaRPr>
          </a:p>
          <a:p>
            <a:pPr lvl="0" algn="r"/>
            <a:r>
              <a:rPr lang="ru-RU" sz="2000" b="1" dirty="0" smtClean="0">
                <a:latin typeface="Arial Narrow" pitchFamily="34" charset="0"/>
              </a:rPr>
              <a:t>Если </a:t>
            </a:r>
            <a:r>
              <a:rPr lang="ru-RU" sz="2000" b="1" dirty="0" smtClean="0">
                <a:latin typeface="Arial Narrow" pitchFamily="34" charset="0"/>
              </a:rPr>
              <a:t>традиционно </a:t>
            </a:r>
            <a:r>
              <a:rPr lang="ru-RU" sz="2000" b="1" dirty="0" err="1" smtClean="0">
                <a:latin typeface="Arial Narrow" pitchFamily="34" charset="0"/>
              </a:rPr>
              <a:t>допобразование</a:t>
            </a:r>
            <a:r>
              <a:rPr lang="ru-RU" sz="2000" b="1" dirty="0" smtClean="0">
                <a:latin typeface="Arial Narrow" pitchFamily="34" charset="0"/>
              </a:rPr>
              <a:t> понималось как сфера организации культурного досуга для детей, то теперь ключевым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становится формирование опыта деятельности,</a:t>
            </a:r>
            <a:r>
              <a:rPr lang="ru-RU" sz="2000" b="1" dirty="0" smtClean="0">
                <a:latin typeface="Arial Narrow" pitchFamily="34" charset="0"/>
              </a:rPr>
              <a:t> построенное на моделировании, инициировании и сопровождении деятельности».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035226"/>
            <a:ext cx="4135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i="1" dirty="0" smtClean="0">
                <a:solidFill>
                  <a:prstClr val="black"/>
                </a:solidFill>
                <a:latin typeface="Arial Narrow" pitchFamily="34" charset="0"/>
              </a:rPr>
              <a:t>Попов А.А., Аверков М.С., Ермаков С.В. Дополнительное образование в Российских регионах: новая модель управления / А.А. Попов // Журнал руководителя управления образованием.  – 2015. -№2. – С.14-19</a:t>
            </a:r>
            <a:r>
              <a:rPr lang="ru-RU" b="1" i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05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8169442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ОСОЗНАНИЕ ОСОБОЙ ВАЖНОСТИ ДОШКОЛЬНОГО ДЕТСТВА В ОБЩЕЙ СИСТЕМЕ ОБРАЗОВАНИЯ</a:t>
            </a:r>
          </a:p>
          <a:p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759" y="1255998"/>
            <a:ext cx="80630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Ребенок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впервые открывает для себя свою собственную самость,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осознаёт себя субъектом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 собственных хотений и умений. 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b="1" dirty="0" err="1">
                <a:solidFill>
                  <a:prstClr val="black"/>
                </a:solidFill>
                <a:latin typeface="Arial Narrow" pitchFamily="34" charset="0"/>
              </a:rPr>
              <a:t>Субъектность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– это основной вектор развития человека, а ребенок-дошкольник характеризуется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интенцией к освоению собственной отдельности и единичной самости в рамках сложившейся общности со взрослыми. 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Э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. Эриксон полагал, что данный период детства характеризуется в первую очередь становлением у ребенка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инициативности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. </a:t>
            </a:r>
          </a:p>
          <a:p>
            <a:pPr algn="just"/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Именно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дошкольном детстве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складываются уникальные способности,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которые не могут быть в таком виде сформированы в последующие периоды развития. 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Задача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образования – создать такую образовательную систему, которая на деле будет утверждать и расширенно воспроизводить самоценные возможности дошкольного периода развития.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В.И. </a:t>
            </a:r>
            <a:r>
              <a:rPr lang="ru-RU" dirty="0" err="1">
                <a:solidFill>
                  <a:prstClr val="black"/>
                </a:solidFill>
                <a:latin typeface="Arial Narrow" pitchFamily="34" charset="0"/>
              </a:rPr>
              <a:t>Слободчиков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57748" y="187230"/>
            <a:ext cx="8890188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ТРАДИЦИОННАЯ МОДЕЛЬ ДОШКОЛЬНОГО ОБРАЗОВАНИЯ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Не акцентирует внимание на развитии </a:t>
            </a:r>
            <a:r>
              <a:rPr lang="ru-RU" sz="2000" b="1" dirty="0" err="1">
                <a:solidFill>
                  <a:srgbClr val="C00000"/>
                </a:solidFill>
                <a:latin typeface="Arial Narrow" pitchFamily="34" charset="0"/>
              </a:rPr>
              <a:t>субъектности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ребенка</a:t>
            </a:r>
          </a:p>
          <a:p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6270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Установки педагога: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Преобладающая модель образовательного процесса: внешняя </a:t>
            </a:r>
            <a:r>
              <a:rPr lang="ru-RU" sz="2000" b="1" dirty="0" smtClean="0">
                <a:latin typeface="Arial Narrow" pitchFamily="34" charset="0"/>
              </a:rPr>
              <a:t>инструкция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000" b="1" dirty="0">
              <a:latin typeface="Arial Narrow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Б</a:t>
            </a:r>
            <a:r>
              <a:rPr lang="ru-RU" sz="2000" b="1" dirty="0">
                <a:latin typeface="Arial Narrow" pitchFamily="34" charset="0"/>
              </a:rPr>
              <a:t>ез обучения нет </a:t>
            </a:r>
            <a:r>
              <a:rPr lang="ru-RU" sz="2000" b="1" dirty="0" smtClean="0">
                <a:latin typeface="Arial Narrow" pitchFamily="34" charset="0"/>
              </a:rPr>
              <a:t>развития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dirty="0">
              <a:latin typeface="Arial Narrow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Четкий режим дня и заранее распланированных </a:t>
            </a:r>
            <a:r>
              <a:rPr lang="ru-RU" sz="2000" b="1" dirty="0" smtClean="0">
                <a:latin typeface="Arial Narrow" pitchFamily="34" charset="0"/>
              </a:rPr>
              <a:t>занятий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000" b="1" dirty="0">
              <a:latin typeface="Arial Narrow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Образование в детском саду – единственный фактор </a:t>
            </a:r>
            <a:r>
              <a:rPr lang="ru-RU" sz="2000" b="1" dirty="0" smtClean="0">
                <a:latin typeface="Arial Narrow" pitchFamily="34" charset="0"/>
              </a:rPr>
              <a:t>развития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dirty="0">
              <a:latin typeface="Arial Narrow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Образ ребенка: «беспомощный, пассивный ребенок» - ребенок сам не может ничего, если его не </a:t>
            </a:r>
            <a:r>
              <a:rPr lang="ru-RU" sz="2000" b="1" dirty="0" smtClean="0">
                <a:latin typeface="Arial Narrow" pitchFamily="34" charset="0"/>
              </a:rPr>
              <a:t>обучать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000" b="1" dirty="0">
              <a:latin typeface="Arial Narrow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Воспитатель должен формировать все навыки путем обучающих, стимулирующих воздействий.  </a:t>
            </a:r>
          </a:p>
        </p:txBody>
      </p:sp>
      <p:pic>
        <p:nvPicPr>
          <p:cNvPr id="3074" name="Picture 2" descr="http://www.mi-roditeli.com/uploads/2016/03/1019229381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24" y="1672563"/>
            <a:ext cx="2319311" cy="154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824" y="3695336"/>
            <a:ext cx="234563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6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0491" y="218150"/>
            <a:ext cx="5752577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СТАНДАРТ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ДОШКОЛЬНОГО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ОБРАЗОВАНИЯ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Акцент на развитии 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субъектности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ребенка</a:t>
            </a:r>
          </a:p>
          <a:p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59635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делает </a:t>
            </a:r>
            <a:r>
              <a:rPr lang="ru-RU" sz="2000" b="1" dirty="0">
                <a:latin typeface="Arial Narrow" panose="020B0606020202030204" pitchFamily="34" charset="0"/>
              </a:rPr>
              <a:t>основной упор на поддержку разнообразия,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собственной активности и инициативы детей;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ставит </a:t>
            </a:r>
            <a:r>
              <a:rPr lang="ru-RU" sz="2000" b="1" dirty="0">
                <a:latin typeface="Arial Narrow" panose="020B0606020202030204" pitchFamily="34" charset="0"/>
              </a:rPr>
              <a:t>акцент на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создании условий</a:t>
            </a:r>
            <a:r>
              <a:rPr lang="ru-RU" sz="2000" b="1" dirty="0">
                <a:latin typeface="Arial Narrow" panose="020B0606020202030204" pitchFamily="34" charset="0"/>
              </a:rPr>
              <a:t>, благоприятствующих позитивной социализации и развитию;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dirty="0"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особое </a:t>
            </a:r>
            <a:r>
              <a:rPr lang="ru-RU" sz="2000" b="1" dirty="0">
                <a:latin typeface="Arial Narrow" panose="020B0606020202030204" pitchFamily="34" charset="0"/>
              </a:rPr>
              <a:t>внимание уделяется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поддержке детской исследовательской активности и игры; </a:t>
            </a: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большое значение придается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концепциям пространства и образовательной среды</a:t>
            </a:r>
            <a:r>
              <a:rPr lang="ru-RU" sz="2000" b="1" dirty="0" smtClean="0">
                <a:latin typeface="Arial Narrow" panose="020B0606020202030204" pitchFamily="34" charset="0"/>
              </a:rPr>
              <a:t>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prstClr val="black"/>
              </a:solidFill>
              <a:latin typeface="Arial Narrow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открыт </a:t>
            </a:r>
            <a:r>
              <a:rPr lang="ru-RU" sz="2000" b="1" dirty="0">
                <a:latin typeface="Arial Narrow" panose="020B0606020202030204" pitchFamily="34" charset="0"/>
              </a:rPr>
              <a:t>для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интеграции международного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опыта: </a:t>
            </a:r>
            <a:r>
              <a:rPr lang="ru-RU" sz="2000" b="1" dirty="0">
                <a:latin typeface="Arial Narrow" panose="020B0606020202030204" pitchFamily="34" charset="0"/>
              </a:rPr>
              <a:t>программы детских садов </a:t>
            </a:r>
            <a:r>
              <a:rPr lang="ru-RU" sz="2000" b="1" dirty="0" err="1">
                <a:latin typeface="Arial Narrow" panose="020B0606020202030204" pitchFamily="34" charset="0"/>
              </a:rPr>
              <a:t>Монтессори</a:t>
            </a:r>
            <a:r>
              <a:rPr lang="ru-RU" sz="2000" b="1" dirty="0">
                <a:latin typeface="Arial Narrow" panose="020B0606020202030204" pitchFamily="34" charset="0"/>
              </a:rPr>
              <a:t> и </a:t>
            </a:r>
            <a:r>
              <a:rPr lang="ru-RU" sz="2000" b="1" dirty="0" err="1">
                <a:latin typeface="Arial Narrow" panose="020B0606020202030204" pitchFamily="34" charset="0"/>
              </a:rPr>
              <a:t>вальфдорских</a:t>
            </a:r>
            <a:r>
              <a:rPr lang="ru-RU" sz="2000" b="1" dirty="0">
                <a:latin typeface="Arial Narrow" panose="020B0606020202030204" pitchFamily="34" charset="0"/>
              </a:rPr>
              <a:t> садов приняты в Навигатор.</a:t>
            </a:r>
            <a:endParaRPr lang="ru-RU" sz="2000" b="1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2219" y="2760720"/>
            <a:ext cx="2270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r"/>
            <a:r>
              <a:rPr lang="ru-RU" sz="1350" i="1" dirty="0" err="1">
                <a:latin typeface="Arial Narrow" panose="020B0606020202030204" pitchFamily="34" charset="0"/>
              </a:rPr>
              <a:t>Загвоздкин</a:t>
            </a:r>
            <a:r>
              <a:rPr lang="ru-RU" sz="1350" i="1" dirty="0">
                <a:latin typeface="Arial Narrow" pitchFamily="34" charset="0"/>
              </a:rPr>
              <a:t> В. К.</a:t>
            </a:r>
            <a:r>
              <a:rPr lang="ru-RU" sz="1350" i="1" dirty="0">
                <a:latin typeface="Arial Narrow" panose="020B0606020202030204" pitchFamily="34" charset="0"/>
              </a:rPr>
              <a:t> </a:t>
            </a:r>
            <a:endParaRPr lang="ru-RU" sz="1350" i="1" dirty="0">
              <a:latin typeface="Arial Narrow" panose="020B0606020202030204" pitchFamily="34" charset="0"/>
            </a:endParaRPr>
          </a:p>
          <a:p>
            <a:pPr indent="-342900" algn="r"/>
            <a:r>
              <a:rPr lang="ru-RU" sz="1350" i="1" dirty="0">
                <a:latin typeface="Arial Narrow" panose="020B0606020202030204" pitchFamily="34" charset="0"/>
              </a:rPr>
              <a:t>Ведущий </a:t>
            </a:r>
            <a:r>
              <a:rPr lang="ru-RU" sz="1350" i="1" dirty="0">
                <a:latin typeface="Arial Narrow" panose="020B0606020202030204" pitchFamily="34" charset="0"/>
              </a:rPr>
              <a:t>научный сотрудник ФГАУ «Федеральный институт развития образования», </a:t>
            </a:r>
            <a:endParaRPr lang="ru-RU" sz="1350" i="1" dirty="0">
              <a:latin typeface="Arial Narrow" panose="020B0606020202030204" pitchFamily="34" charset="0"/>
            </a:endParaRPr>
          </a:p>
          <a:p>
            <a:pPr indent="-342900" algn="r"/>
            <a:r>
              <a:rPr lang="ru-RU" sz="1350" i="1" dirty="0">
                <a:latin typeface="Arial Narrow" panose="020B0606020202030204" pitchFamily="34" charset="0"/>
              </a:rPr>
              <a:t>член </a:t>
            </a:r>
            <a:r>
              <a:rPr lang="ru-RU" sz="1350" i="1" dirty="0">
                <a:latin typeface="Arial Narrow" panose="020B0606020202030204" pitchFamily="34" charset="0"/>
              </a:rPr>
              <a:t>рабочей группы по разработке ФГОС ДО, </a:t>
            </a:r>
            <a:endParaRPr lang="ru-RU" sz="1350" i="1" dirty="0">
              <a:latin typeface="Arial Narrow" panose="020B0606020202030204" pitchFamily="34" charset="0"/>
            </a:endParaRPr>
          </a:p>
          <a:p>
            <a:pPr indent="-342900" algn="r"/>
            <a:r>
              <a:rPr lang="ru-RU" sz="1350" i="1" dirty="0">
                <a:latin typeface="Arial Narrow" panose="020B0606020202030204" pitchFamily="34" charset="0"/>
              </a:rPr>
              <a:t>канд</a:t>
            </a:r>
            <a:r>
              <a:rPr lang="ru-RU" sz="1350" i="1" dirty="0">
                <a:latin typeface="Arial Narrow" panose="020B0606020202030204" pitchFamily="34" charset="0"/>
              </a:rPr>
              <a:t>. </a:t>
            </a:r>
            <a:r>
              <a:rPr lang="ru-RU" sz="1350" i="1" dirty="0" err="1">
                <a:latin typeface="Arial Narrow" panose="020B0606020202030204" pitchFamily="34" charset="0"/>
              </a:rPr>
              <a:t>пед</a:t>
            </a:r>
            <a:r>
              <a:rPr lang="ru-RU" sz="1350" i="1" dirty="0">
                <a:latin typeface="Arial Narrow" panose="020B0606020202030204" pitchFamily="34" charset="0"/>
              </a:rPr>
              <a:t>. наук</a:t>
            </a:r>
          </a:p>
        </p:txBody>
      </p:sp>
      <p:pic>
        <p:nvPicPr>
          <p:cNvPr id="9" name="Picture 4" descr="https://im0-tub-ru.yandex.net/i?id=5ff3ce08c54b97794de959774579f23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692" y="329498"/>
            <a:ext cx="2680956" cy="160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04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72624"/>
            <a:ext cx="549991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ЭФФЕКТИВНЫЙ ОБРАЗОВАТЕЛЬНЫЙ ПРОЦЕСС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Обобщенные результаты исследований</a:t>
            </a:r>
          </a:p>
          <a:p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5746"/>
            <a:ext cx="81224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latin typeface="Arial Narrow" panose="020B0606020202030204" pitchFamily="34" charset="0"/>
              </a:rPr>
              <a:t>Образовательный </a:t>
            </a:r>
            <a:r>
              <a:rPr lang="ru-RU" sz="2000" b="1" dirty="0">
                <a:latin typeface="Arial Narrow" panose="020B0606020202030204" pitchFamily="34" charset="0"/>
              </a:rPr>
              <a:t>процесс эффективен, если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высоко </a:t>
            </a:r>
            <a:r>
              <a:rPr lang="ru-RU" sz="2000" dirty="0">
                <a:latin typeface="Arial Narrow" panose="020B0606020202030204" pitchFamily="34" charset="0"/>
              </a:rPr>
              <a:t>ценится самоопределение и соучастие детей в определении программы работы: в хороших детских садах больше половины всех занятий по содержанию инициируется самими детьми; дети делают то, что им нравится;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п</a:t>
            </a:r>
            <a:r>
              <a:rPr lang="ru-RU" sz="2000" dirty="0">
                <a:latin typeface="Arial Narrow" panose="020B0606020202030204" pitchFamily="34" charset="0"/>
              </a:rPr>
              <a:t>едагоги </a:t>
            </a:r>
            <a:r>
              <a:rPr lang="ru-RU" sz="2000" dirty="0">
                <a:latin typeface="Arial Narrow" panose="020B0606020202030204" pitchFamily="34" charset="0"/>
              </a:rPr>
              <a:t>соблюдают правильный баланс между групповыми занятиями и свободной игрой;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педагоги </a:t>
            </a:r>
            <a:r>
              <a:rPr lang="ru-RU" sz="2000" dirty="0">
                <a:latin typeface="Arial Narrow" panose="020B0606020202030204" pitchFamily="34" charset="0"/>
              </a:rPr>
              <a:t>относятся к детям уважительно, внимательно, с любовью и позитивно реагируют на их поведение; учитывают потребности и интересы детей и выстраивают свои предложения в соответствии с ними;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самыми </a:t>
            </a:r>
            <a:r>
              <a:rPr lang="ru-RU" sz="2000" dirty="0">
                <a:latin typeface="Arial Narrow" panose="020B0606020202030204" pitchFamily="34" charset="0"/>
              </a:rPr>
              <a:t>эффективными оказались детские сады, в которых дети половину времени посвящали свободной игре.</a:t>
            </a:r>
            <a:endParaRPr lang="ru-RU" sz="20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28" y="5517232"/>
            <a:ext cx="4595258" cy="781880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82" y="272624"/>
            <a:ext cx="2719137" cy="12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План встречи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1 этап –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8.30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-11:30</a:t>
            </a:r>
            <a:endParaRPr lang="ru-RU" dirty="0">
              <a:solidFill>
                <a:srgbClr val="002060"/>
              </a:solidFill>
              <a:latin typeface="Arial Narrow" pitchFamily="34" charset="0"/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Сущность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воспитания. Теоретический аспект </a:t>
            </a:r>
          </a:p>
          <a:p>
            <a:pPr lvl="1" algn="just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marL="457200" lvl="1" indent="0" algn="just">
              <a:buNone/>
            </a:pPr>
            <a:r>
              <a:rPr lang="ru-RU" dirty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Перерыв </a:t>
            </a:r>
          </a:p>
          <a:p>
            <a:pPr marL="457200" lvl="1" indent="0" algn="just">
              <a:buNone/>
            </a:pPr>
            <a:endParaRPr lang="ru-RU" dirty="0">
              <a:solidFill>
                <a:srgbClr val="002060"/>
              </a:solidFill>
              <a:latin typeface="Arial Narrow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2 этап –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12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:00-15:00</a:t>
            </a:r>
            <a:endParaRPr lang="ru-RU" dirty="0">
              <a:solidFill>
                <a:srgbClr val="002060"/>
              </a:solidFill>
              <a:latin typeface="Arial Narrow" pitchFamily="34" charset="0"/>
              <a:sym typeface="Wingdings" pitchFamily="2" charset="2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 Воспитательные практики. Практический аспект</a:t>
            </a:r>
          </a:p>
          <a:p>
            <a:pPr lvl="1" algn="just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  <a:latin typeface="Arial Narrow" pitchFamily="34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0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728"/>
            <a:ext cx="8712968" cy="638363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ru-RU" sz="2600" b="1" i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Практическое задание</a:t>
            </a:r>
          </a:p>
          <a:p>
            <a:pPr marL="109728" indent="0" algn="ctr">
              <a:buNone/>
            </a:pPr>
            <a:endParaRPr lang="ru-RU" sz="26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Моделируем воспитательные практики</a:t>
            </a:r>
            <a:endParaRPr lang="ru-RU" sz="2600" b="1" i="1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ДОУ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1</a:t>
            </a:r>
          </a:p>
          <a:p>
            <a:pPr marL="109728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1. Изучить теоретические аспекты развития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в дошкольном возрасте.</a:t>
            </a:r>
          </a:p>
          <a:p>
            <a:pPr marL="109728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2. Смоделировать образовательные ситуации, направленные на развитие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в деятельности, в общности, в сознании.</a:t>
            </a:r>
          </a:p>
          <a:p>
            <a:pPr marL="109728" indent="0">
              <a:buNone/>
            </a:pPr>
            <a:endParaRPr lang="ru-RU" sz="24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Группа ДОУ 2</a:t>
            </a:r>
          </a:p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Изучить теоретические аспекты развития </a:t>
            </a:r>
            <a:r>
              <a:rPr lang="ru-RU" sz="2400" b="1" dirty="0" err="1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в дошкольном возрасте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. Представить основные смыслы, обозначенные в тексте.</a:t>
            </a:r>
          </a:p>
          <a:p>
            <a:pPr marL="109728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2. Ответить на вопросы:</a:t>
            </a:r>
          </a:p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 - Почему надо развивать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в дошкольном возрасте?</a:t>
            </a:r>
          </a:p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 - В чем проявляется динамика развития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ребенка?</a:t>
            </a:r>
          </a:p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 - Что необходимо делать педагогу, чтобы развивать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?</a:t>
            </a: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Группа «Дополнительное образование»</a:t>
            </a:r>
          </a:p>
          <a:p>
            <a:pPr marL="109728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На примере деятельности любого направления покажите, как педагог проектирует развитие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soft-skills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(мягких компетенций: коммуникацию и кооперацию) и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школьника.</a:t>
            </a:r>
            <a:endParaRPr lang="ru-RU" sz="24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600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1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20B02A1-3FFE-4C0C-8895-34035566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588" y="1052736"/>
            <a:ext cx="72717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Общность – первое условие воспитания детей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8F77A97-9498-4B05-973F-C3D8C27FB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7704856" cy="43811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воспитывает мировоззрение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способствует взрослению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формирует отношение к культурным ценностям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формирует культуру досуга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способствует развитию способностей, новой культуры мышления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Arial Narrow" panose="020B0606020202030204" pitchFamily="34" charset="0"/>
              </a:rPr>
              <a:t>даёт возможность проявляться инициативам.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0B02A1-3FFE-4C0C-8895-340355660CC4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88640"/>
            <a:ext cx="8495928" cy="10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ru-RU" sz="28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altLang="ru-RU" sz="28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Событийная общность в ученическом классе</a:t>
            </a:r>
            <a:br>
              <a:rPr lang="ru-RU" altLang="ru-RU" sz="2800" b="1" i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altLang="ru-RU" sz="28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92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7934A48-9F04-4806-8A4B-9857BFDF5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65175"/>
          </a:xfrm>
        </p:spPr>
        <p:txBody>
          <a:bodyPr>
            <a:noAutofit/>
          </a:bodyPr>
          <a:lstStyle/>
          <a:p>
            <a:pPr algn="r"/>
            <a:r>
              <a:rPr lang="ru-RU" alt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Исследования Института педагогических инноваций РАО </a:t>
            </a:r>
            <a:br>
              <a:rPr lang="ru-RU" alt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alt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(В.И. </a:t>
            </a:r>
            <a:r>
              <a:rPr lang="ru-RU" altLang="ru-RU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Слободчиков</a:t>
            </a:r>
            <a:r>
              <a:rPr lang="ru-RU" alt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BF2A836-E10F-45CE-8A17-94E54DF93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0768"/>
            <a:ext cx="8640763" cy="504098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/>
              <a:t>   </a:t>
            </a:r>
            <a:r>
              <a:rPr lang="ru-RU" alt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Событийная общность</a:t>
            </a:r>
            <a:endParaRPr lang="ru-RU" alt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   Было предположено, что именно внутри конкретной общности  образуются собственно человеческие способности, позволяющие индивиду: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входить в различные другие общности и приобщаться к определенным формам культуры,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выходить из данной общности, индивидуализироваться в ней и самому творить новые формы, </a:t>
            </a:r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то есть быть самобытным.</a:t>
            </a:r>
          </a:p>
        </p:txBody>
      </p:sp>
    </p:spTree>
    <p:extLst>
      <p:ext uri="{BB962C8B-B14F-4D97-AF65-F5344CB8AC3E}">
        <p14:creationId xmlns:p14="http://schemas.microsoft.com/office/powerpoint/2010/main" val="4293290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42ED748-492F-4D6B-A2D4-6F92EF0C0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Признаки с</a:t>
            </a:r>
            <a:r>
              <a:rPr lang="de-DE" alt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о-</a:t>
            </a:r>
            <a:r>
              <a:rPr lang="de-DE" alt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бытийно</a:t>
            </a:r>
            <a:r>
              <a:rPr lang="ru-RU" alt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й общности</a:t>
            </a:r>
            <a:r>
              <a:rPr lang="de-DE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endParaRPr lang="ru-RU" alt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F2802EF-A047-4A07-967F-F35539E38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обще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е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ценностно-смыслово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е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пространств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о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общности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, появляющееся только в деятельности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; 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эмоционально</a:t>
            </a:r>
            <a:r>
              <a:rPr lang="ru-RU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е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сближени</a:t>
            </a:r>
            <a:r>
              <a:rPr lang="ru-RU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е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членов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общности; </a:t>
            </a:r>
            <a:endParaRPr lang="ru-RU" alt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свободн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ый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характер связей и отношений внутри общности; 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наличи</a:t>
            </a:r>
            <a:r>
              <a:rPr lang="ru-RU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е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открытого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межпозиционного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взаимодействия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между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участниками</a:t>
            </a:r>
            <a:r>
              <a:rPr lang="de-DE" alt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; </a:t>
            </a:r>
            <a:endParaRPr lang="ru-RU" alt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значимост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ь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для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участников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индивидуальных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и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совместных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рефлексивных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процессов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позволяющих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осознать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и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проявить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свою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субъектность</a:t>
            </a:r>
            <a:r>
              <a:rPr lang="de-DE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1026" name="Picture 2" descr="ÐÐ°ÑÑÐ¸Ð½ÐºÐ¸ Ð¿Ð¾ Ð·Ð°Ð¿ÑÐ¾ÑÑ Ð´ÑÑÐ·Ñ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81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820EB0F-86F8-456C-8E29-3B449DFE4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Принцип семи «У»: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B20CEF9-2128-4D1A-B05F-2780E1A93E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199"/>
            <a:ext cx="40386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улыбчивости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уважительности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удивительности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убедительности 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успешности 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уверенности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уравновешенности</a:t>
            </a:r>
            <a:r>
              <a:rPr lang="ru-RU" altLang="ru-RU" sz="28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71434FBA-6CCD-4394-9546-C8A5075600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600198"/>
            <a:ext cx="4316413" cy="4525963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улыбайся,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уважай,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удивляй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и убеждай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успевай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и уверяй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про себя не забывай!</a:t>
            </a:r>
          </a:p>
        </p:txBody>
      </p:sp>
    </p:spTree>
    <p:extLst>
      <p:ext uri="{BB962C8B-B14F-4D97-AF65-F5344CB8AC3E}">
        <p14:creationId xmlns:p14="http://schemas.microsoft.com/office/powerpoint/2010/main" val="13006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7EB8D1C-8B71-481B-9369-698478EE2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Arial Narrow" panose="020B0606020202030204" pitchFamily="34" charset="0"/>
              </a:rPr>
              <a:t>Критерии  эффективности </a:t>
            </a:r>
            <a:br>
              <a:rPr lang="ru-RU" altLang="ru-RU" sz="2800" b="1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altLang="ru-RU" sz="2800">
                <a:solidFill>
                  <a:srgbClr val="C00000"/>
                </a:solidFill>
                <a:latin typeface="Arial Narrow" panose="020B0606020202030204" pitchFamily="34" charset="0"/>
              </a:rPr>
              <a:t>функционирования классной </a:t>
            </a:r>
            <a:br>
              <a:rPr lang="ru-RU" altLang="ru-RU" sz="280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altLang="ru-RU" sz="2800">
                <a:solidFill>
                  <a:srgbClr val="C00000"/>
                </a:solidFill>
                <a:latin typeface="Arial Narrow" panose="020B0606020202030204" pitchFamily="34" charset="0"/>
              </a:rPr>
              <a:t>детско-взрослой общности</a:t>
            </a:r>
            <a:endParaRPr lang="ru-RU" altLang="ru-RU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B084746-EB3E-411E-83B5-8BE698392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7931224" cy="43533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Осознание детьми прожитых школьных лет как Со-бытия (совместного БЫТИЯ</a:t>
            </a:r>
            <a:r>
              <a:rPr lang="ru-RU" altLang="ru-RU" sz="2800" dirty="0" smtClean="0">
                <a:latin typeface="Arial Narrow" panose="020B0606020202030204" pitchFamily="34" charset="0"/>
              </a:rPr>
              <a:t>)</a:t>
            </a:r>
            <a:endParaRPr lang="ru-RU" altLang="ru-RU" sz="2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Адекватная самооценка у каждого члена общности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Культивирование общечеловеческих ценностей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Удовлетворенность отношениями учитель-ученик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Arial Narrow" panose="020B0606020202030204" pitchFamily="34" charset="0"/>
              </a:rPr>
              <a:t>Удовлетворённость учащихся и их родителей жизнедеятельностью в классе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293096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1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Воспитательная система — развивающийся во времени и в пространстве комплекс взаимосвязанных компонентов исходной концепции (совокупности идей, для реализации которых она создана)</a:t>
            </a:r>
          </a:p>
          <a:p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Воспитательная система (учебно-воспитательная, если речь идет о воспитании в учебно-образовательном учреждении) создается в рамках структуры образовательной организации для целенаправленного развертывания во времени и в пространстве воспитательных процессов. </a:t>
            </a:r>
          </a:p>
          <a:p>
            <a:endParaRPr lang="ru-RU" sz="2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В ее состав входят:</a:t>
            </a:r>
          </a:p>
          <a:p>
            <a:pPr lvl="0"/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Концепция воспитания;</a:t>
            </a:r>
          </a:p>
          <a:p>
            <a:pPr lvl="0"/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субъекты деятельности, организующие ее и в ней участвующие;</a:t>
            </a:r>
          </a:p>
          <a:p>
            <a:r>
              <a:rPr lang="ru-RU" sz="2800" dirty="0">
                <a:latin typeface="Arial Narrow" pitchFamily="34" charset="0"/>
              </a:rPr>
              <a:t>совместная </a:t>
            </a:r>
            <a:r>
              <a:rPr lang="ru-RU" sz="2800" b="1" dirty="0">
                <a:latin typeface="Arial Narrow" pitchFamily="34" charset="0"/>
              </a:rPr>
              <a:t>деятельность</a:t>
            </a:r>
            <a:r>
              <a:rPr lang="ru-RU" sz="2800" dirty="0">
                <a:latin typeface="Arial Narrow" pitchFamily="34" charset="0"/>
              </a:rPr>
              <a:t>, обеспечивающая реализацию концепции; </a:t>
            </a:r>
            <a:r>
              <a:rPr lang="ru-RU" sz="2800" b="1" dirty="0">
                <a:latin typeface="Arial Narrow" pitchFamily="34" charset="0"/>
              </a:rPr>
              <a:t>отношения</a:t>
            </a:r>
            <a:r>
              <a:rPr lang="ru-RU" sz="2800" dirty="0">
                <a:latin typeface="Arial Narrow" pitchFamily="34" charset="0"/>
              </a:rPr>
              <a:t>, интегрирующие субъектов в некую </a:t>
            </a:r>
            <a:r>
              <a:rPr lang="ru-RU" sz="2800" b="1" i="1" dirty="0">
                <a:latin typeface="Arial Narrow" pitchFamily="34" charset="0"/>
              </a:rPr>
              <a:t>общность</a:t>
            </a:r>
            <a:r>
              <a:rPr lang="ru-RU" sz="2800" dirty="0">
                <a:latin typeface="Arial Narrow" pitchFamily="34" charset="0"/>
              </a:rPr>
              <a:t>;</a:t>
            </a:r>
            <a:endParaRPr lang="ru-RU" sz="2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среда, освоенная субъектами;</a:t>
            </a:r>
          </a:p>
          <a:p>
            <a:pPr lvl="0"/>
            <a:r>
              <a:rPr lang="ru-RU" sz="2800" b="1" i="1" dirty="0">
                <a:latin typeface="Arial Narrow" pitchFamily="34" charset="0"/>
                <a:cs typeface="Times New Roman" panose="02020603050405020304" pitchFamily="18" charset="0"/>
              </a:rPr>
              <a:t>управление, обеспечивающее интеграцию всех компонентов системы в целостность.</a:t>
            </a: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93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>
                <a:latin typeface="Arial Narrow" pitchFamily="34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Arial Narrow" pitchFamily="34" charset="0"/>
              </a:rPr>
              <a:t>лгоритм формирования среды включает в себя следующие основные действия:</a:t>
            </a:r>
          </a:p>
          <a:p>
            <a:pPr>
              <a:buNone/>
            </a:pPr>
            <a:endParaRPr lang="ru-RU" sz="2800" dirty="0">
              <a:latin typeface="Arial Narrow" pitchFamily="34" charset="0"/>
            </a:endParaRPr>
          </a:p>
          <a:p>
            <a:pPr lvl="0"/>
            <a:r>
              <a:rPr lang="ru-RU" sz="2400" i="1" dirty="0">
                <a:latin typeface="Arial Narrow" pitchFamily="34" charset="0"/>
              </a:rPr>
              <a:t>Символизацию</a:t>
            </a:r>
            <a:r>
              <a:rPr lang="ru-RU" sz="2400" dirty="0">
                <a:latin typeface="Arial Narrow" pitchFamily="34" charset="0"/>
              </a:rPr>
              <a:t> (использование образов, символов, знаков, отражающих общую идею и направленность жизни воспитатель­ной системы).</a:t>
            </a:r>
          </a:p>
          <a:p>
            <a:pPr lvl="0"/>
            <a:r>
              <a:rPr lang="ru-RU" sz="2400" i="1" dirty="0">
                <a:latin typeface="Arial Narrow" pitchFamily="34" charset="0"/>
              </a:rPr>
              <a:t>Вербализацию</a:t>
            </a:r>
            <a:r>
              <a:rPr lang="ru-RU" sz="2400" dirty="0">
                <a:latin typeface="Arial Narrow" pitchFamily="34" charset="0"/>
              </a:rPr>
              <a:t> (разработку </a:t>
            </a:r>
            <a:r>
              <a:rPr lang="ru-RU" sz="2400" dirty="0" err="1">
                <a:latin typeface="Arial Narrow" pitchFamily="34" charset="0"/>
              </a:rPr>
              <a:t>слоганов</a:t>
            </a:r>
            <a:r>
              <a:rPr lang="ru-RU" sz="2400" dirty="0">
                <a:latin typeface="Arial Narrow" pitchFamily="34" charset="0"/>
              </a:rPr>
              <a:t>, ключевых слов-образов, </a:t>
            </a:r>
            <a:r>
              <a:rPr lang="ru-RU" sz="2400" dirty="0" err="1">
                <a:latin typeface="Arial Narrow" pitchFamily="34" charset="0"/>
              </a:rPr>
              <a:t>речевок</a:t>
            </a:r>
            <a:r>
              <a:rPr lang="ru-RU" sz="2400" dirty="0">
                <a:latin typeface="Arial Narrow" pitchFamily="34" charset="0"/>
              </a:rPr>
              <a:t>, составляющих своеобразный тезаурус совместной жизни).</a:t>
            </a:r>
          </a:p>
          <a:p>
            <a:pPr lvl="0"/>
            <a:r>
              <a:rPr lang="ru-RU" sz="2400" i="1" dirty="0">
                <a:latin typeface="Arial Narrow" pitchFamily="34" charset="0"/>
              </a:rPr>
              <a:t>Визуализацию</a:t>
            </a:r>
            <a:r>
              <a:rPr lang="ru-RU" sz="2400" dirty="0">
                <a:latin typeface="Arial Narrow" pitchFamily="34" charset="0"/>
              </a:rPr>
              <a:t> (пространственное, цветовое, световое, геометрическое оформление среды).</a:t>
            </a:r>
          </a:p>
          <a:p>
            <a:pPr lvl="0"/>
            <a:r>
              <a:rPr lang="ru-RU" sz="2400" i="1" dirty="0">
                <a:latin typeface="Arial Narrow" pitchFamily="34" charset="0"/>
              </a:rPr>
              <a:t>Структурирование</a:t>
            </a:r>
            <a:r>
              <a:rPr lang="ru-RU" sz="2400" dirty="0">
                <a:latin typeface="Arial Narrow" pitchFamily="34" charset="0"/>
              </a:rPr>
              <a:t> (определение стихий, ниш, функциональных зон для отдыха, активных действий, уединения). </a:t>
            </a:r>
          </a:p>
          <a:p>
            <a:r>
              <a:rPr lang="ru-RU" sz="2400" dirty="0">
                <a:latin typeface="Arial Narrow" pitchFamily="34" charset="0"/>
              </a:rPr>
              <a:t>Продумываются также </a:t>
            </a:r>
            <a:r>
              <a:rPr lang="ru-RU" sz="2400" i="1" dirty="0">
                <a:latin typeface="Arial Narrow" pitchFamily="34" charset="0"/>
              </a:rPr>
              <a:t>порядок и ритм жизнедеятельности</a:t>
            </a:r>
            <a:r>
              <a:rPr lang="ru-RU" sz="2400" dirty="0">
                <a:latin typeface="Arial Narrow" pitchFamily="34" charset="0"/>
              </a:rPr>
              <a:t> педагогов и воспитанников в рамках воспитательной системы. Речь идет об обоснованном выборе частотности, цикличности ключевых дел, значимых событий, творческих отчетов, общих сборов и др.</a:t>
            </a: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33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85728"/>
            <a:ext cx="8064896" cy="63836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ндивидуально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е задание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6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Как в моем индивидуальном проекте представлены цели воспитания (</a:t>
            </a:r>
            <a:r>
              <a:rPr lang="ru-RU" sz="3600" b="1" i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36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и ценностное отношение)?</a:t>
            </a:r>
          </a:p>
          <a:p>
            <a:pPr marL="109728" indent="0" algn="ctr">
              <a:buNone/>
            </a:pPr>
            <a:endParaRPr lang="ru-RU" sz="36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77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C28B4ED-AF82-4EE2-846E-C4E2D3C0A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686800" cy="56197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10  заповедей  воспитания</a:t>
            </a:r>
            <a:endParaRPr lang="ru-RU" altLang="ru-RU" sz="3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FF28A91-105A-4EDE-BE0B-5113B8166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Главная цель воспитания – счастливый человек.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Люби не себя в ребёнке, а ребёнка в себе.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Воспитание  без уважения – подавление.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Мерой воспитанности является интеллигентность – антипод хамству, невежеству.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Говори, что знаешь, делай, что умеешь; при этом помни, что знать, уметь больше никогда не вредно.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Развивай в себе незаурядность.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Не будь занудой, не ной и не паникуй.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Дорожи доверием своих воспитанников, береги ребячьи тайны, никогда не предавай своих детей.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Не ищи волшебной палочки: воспитание должно быть системным.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>
                <a:latin typeface="Arial Narrow" panose="020B0606020202030204" pitchFamily="34" charset="0"/>
              </a:rPr>
              <a:t>Дети должны быть лучше нас, и жить они должны лучше.</a:t>
            </a:r>
          </a:p>
        </p:txBody>
      </p:sp>
    </p:spTree>
    <p:extLst>
      <p:ext uri="{BB962C8B-B14F-4D97-AF65-F5344CB8AC3E}">
        <p14:creationId xmlns:p14="http://schemas.microsoft.com/office/powerpoint/2010/main" val="36090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404664"/>
            <a:ext cx="8143932" cy="6148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Прием «Шкала»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endParaRPr lang="ru-RU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endParaRPr lang="ru-RU" i="1" dirty="0">
              <a:solidFill>
                <a:srgbClr val="C0000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endParaRPr lang="ru-RU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endParaRPr lang="ru-RU" i="1" dirty="0">
              <a:solidFill>
                <a:srgbClr val="C00000"/>
              </a:solidFill>
              <a:latin typeface="Arial Narrow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ндивидуально ответьте на вопрос: </a:t>
            </a:r>
          </a:p>
          <a:p>
            <a:pPr marL="0" indent="0" algn="ctr" fontAlgn="base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Воспитание – это изживший себя образовательный процесс: </a:t>
            </a:r>
          </a:p>
          <a:p>
            <a:pPr marL="0" indent="0" algn="ctr" fontAlgn="base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 или нет? </a:t>
            </a:r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base">
              <a:buNone/>
            </a:pP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Запишите аргументы в пользу своей позиции.</a:t>
            </a: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Озвучьте на общую группу.</a:t>
            </a:r>
          </a:p>
          <a:p>
            <a:pPr marL="109728" indent="0">
              <a:buNone/>
            </a:pPr>
            <a:endParaRPr lang="ru-RU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9429262"/>
              </p:ext>
            </p:extLst>
          </p:nvPr>
        </p:nvGraphicFramePr>
        <p:xfrm>
          <a:off x="-468560" y="836712"/>
          <a:ext cx="763284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60032" y="31733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«Теория воспитания напоминает иссохшую мумию…» 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Е. Ямбург «Беспощадный учитель» 2017 г.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404664"/>
            <a:ext cx="8143932" cy="6148536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Прием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«1 *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*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6»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marL="109728" indent="0">
              <a:buNone/>
            </a:pPr>
            <a:endParaRPr lang="ru-RU" i="1" dirty="0">
              <a:solidFill>
                <a:srgbClr val="C00000"/>
              </a:solidFill>
              <a:latin typeface="Arial Narrow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Запишите индивидуально ответы на вопросы:</a:t>
            </a:r>
          </a:p>
          <a:p>
            <a:pPr marL="914400" lvl="1" indent="-514350" fontAlgn="base"/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Что есть воспитание?</a:t>
            </a:r>
          </a:p>
          <a:p>
            <a:pPr marL="914400" lvl="1" indent="-514350" fontAlgn="base"/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Каковы цели воспитания?</a:t>
            </a:r>
          </a:p>
          <a:p>
            <a:pPr marL="914400" lvl="1" indent="-514350" fontAlgn="base"/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методы воспитания. </a:t>
            </a:r>
          </a:p>
          <a:p>
            <a:pPr marL="914400" lvl="1" indent="-514350" fontAlgn="base"/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Объединитесь в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пары / тройки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и сформулируйте общий ответ.</a:t>
            </a:r>
          </a:p>
          <a:p>
            <a:pPr marL="514350" indent="-514350" fontAlgn="base">
              <a:buFont typeface="+mj-lt"/>
              <a:buAutoNum type="arabicPeriod"/>
            </a:pP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Объединитесь 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четверки / шестерки,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систематизируйте и визуализируйте получившийся ответ.</a:t>
            </a:r>
          </a:p>
          <a:p>
            <a:pPr marL="514350" indent="-514350" fontAlgn="base">
              <a:buFont typeface="+mj-lt"/>
              <a:buAutoNum type="arabicPeriod"/>
            </a:pP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Представьте всей группе.</a:t>
            </a:r>
          </a:p>
          <a:p>
            <a:pPr marL="109728" indent="0">
              <a:buNone/>
            </a:pPr>
            <a:endParaRPr lang="ru-RU" i="1" dirty="0">
              <a:solidFill>
                <a:srgbClr val="C00000"/>
              </a:solidFill>
              <a:latin typeface="Arial Narrow" pitchFamily="34" charset="0"/>
            </a:endParaRPr>
          </a:p>
          <a:p>
            <a:pPr marL="566928" indent="-457200">
              <a:buNone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83568" y="549275"/>
            <a:ext cx="8064896" cy="5570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Воспитание –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это… </a:t>
            </a:r>
            <a:endParaRPr lang="ru-RU" sz="28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Воспитание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– это целенаправленная педагогическая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ценностно-смысловое взаимодействие педагога и воспитанника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 ходе которой происходит 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становление в 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воспитаннике (собственное выращивание в себе, а не внешнее формирование)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самого сокровенного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– его мировоззрения, идеалов, убеждений, индивидуальной системы ценностей, смыслов бытия, отношений с другими.</a:t>
            </a:r>
            <a:endParaRPr lang="ru-RU" altLang="ru-RU" sz="2400" dirty="0">
              <a:solidFill>
                <a:srgbClr val="002060"/>
              </a:solidFill>
              <a:latin typeface="Arial Narrow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latin typeface="Arial Narrow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20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</p:spTree>
  </p:cSld>
  <p:clrMapOvr>
    <a:masterClrMapping/>
  </p:clrMapOvr>
  <p:transition spd="med"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39552" y="549275"/>
            <a:ext cx="8208912" cy="5570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Происходит смена типа культурного наследования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      (от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постфигуративности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к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префигуративности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Меняется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характер и структура взаимоотношений между взрослым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поколением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молодежью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Разрушается вековая иерархическая 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педагогическая система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Автономность, самостоятельность, независимость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суждений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 поступков учащихся создает совершенно новую атмосферу обучения и воспитания на всех ступенях образования. 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Поколения учатся друг у друга, поэтому назидание, научение, передача жизненного опыта («в наше время ….») перестали быть действенными методами воспитания.</a:t>
            </a:r>
            <a:endParaRPr lang="ru-RU" alt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24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</p:spTree>
  </p:cSld>
  <p:clrMapOvr>
    <a:masterClrMapping/>
  </p:clrMapOvr>
  <p:transition spd="med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472" y="549275"/>
            <a:ext cx="8215370" cy="58785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Воспитание – это…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Личностно-значимая деятельность ребенка, в которой каждый ребенок «практикует» себя и формирует собственные установки относительно мира, других и себя в этом мире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Социально-значимая деятельность, в которой ребенок заражается идеями заботы и созидания. </a:t>
            </a:r>
            <a:endParaRPr lang="ru-RU" sz="20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Воспитание 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сегодня –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это прежде 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всего </a:t>
            </a:r>
            <a:endParaRPr lang="ru-RU" sz="240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деятельность ребенка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работа со </a:t>
            </a:r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смыслами</a:t>
            </a:r>
            <a:endParaRPr lang="ru-RU" sz="24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Воспитательные </a:t>
            </a:r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практики: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ru-RU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антропопрактики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endParaRPr lang="ru-RU" sz="240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культурные 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практики, </a:t>
            </a:r>
            <a:endParaRPr lang="ru-RU" sz="2400" b="1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практики </a:t>
            </a:r>
            <a:r>
              <a:rPr lang="ru-RU" sz="2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совместной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жизнедеятельности</a:t>
            </a:r>
            <a:endParaRPr lang="ru-RU" sz="2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400" dirty="0">
              <a:latin typeface="Arial Narrow" panose="020B0606020202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27543652"/>
      </p:ext>
    </p:extLst>
  </p:cSld>
  <p:clrMapOvr>
    <a:masterClrMapping/>
  </p:clrMapOvr>
  <p:transition spd="med" advTm="4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277" y="4437112"/>
            <a:ext cx="8712968" cy="254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latin typeface="Arial Narrow" pitchFamily="34" charset="0"/>
              </a:rPr>
              <a:t>Фактически</a:t>
            </a:r>
            <a:r>
              <a:rPr lang="ru-RU" sz="2000" dirty="0" smtClean="0">
                <a:latin typeface="Arial Narrow" pitchFamily="34" charset="0"/>
              </a:rPr>
              <a:t>, речь идет о постановке беспрецедентной задачи для образования: оно действительно должно стать универсальной формой становления и развития базовых, родовых способностей человека, позволяющих ему </a:t>
            </a:r>
            <a:r>
              <a:rPr lang="ru-RU" sz="2000" b="1" dirty="0" smtClean="0">
                <a:latin typeface="Arial Narrow" pitchFamily="34" charset="0"/>
              </a:rPr>
              <a:t>быть</a:t>
            </a:r>
            <a:r>
              <a:rPr lang="ru-RU" sz="2000" dirty="0" smtClean="0">
                <a:latin typeface="Arial Narrow" pitchFamily="34" charset="0"/>
              </a:rPr>
              <a:t> и отстаивать собственную </a:t>
            </a:r>
            <a:r>
              <a:rPr lang="ru-RU" sz="2000" b="1" i="1" dirty="0" smtClean="0">
                <a:latin typeface="Arial Narrow" pitchFamily="34" charset="0"/>
              </a:rPr>
              <a:t>человечность</a:t>
            </a:r>
            <a:r>
              <a:rPr lang="ru-RU" sz="2000" i="1" dirty="0" smtClean="0">
                <a:latin typeface="Arial Narrow" pitchFamily="34" charset="0"/>
              </a:rPr>
              <a:t>;</a:t>
            </a:r>
            <a:r>
              <a:rPr lang="ru-RU" sz="2000" dirty="0" smtClean="0">
                <a:latin typeface="Arial Narrow" pitchFamily="34" charset="0"/>
              </a:rPr>
              <a:t> быть не только материалом и ресурсом социального производства, но прежде всего - подлинным </a:t>
            </a:r>
            <a:r>
              <a:rPr lang="ru-RU" sz="2000" b="1" dirty="0" smtClean="0">
                <a:latin typeface="Arial Narrow" pitchFamily="34" charset="0"/>
              </a:rPr>
              <a:t>субъектом собственной жизни</a:t>
            </a:r>
            <a:r>
              <a:rPr lang="ru-RU" sz="2000" dirty="0" smtClean="0">
                <a:latin typeface="Arial Narrow" pitchFamily="34" charset="0"/>
              </a:rPr>
              <a:t>».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Arial Narrow" pitchFamily="34" charset="0"/>
              </a:rPr>
              <a:t>В.И. </a:t>
            </a:r>
            <a:r>
              <a:rPr lang="ru-RU" sz="2000" i="1" dirty="0" err="1" smtClean="0">
                <a:latin typeface="Arial Narrow" pitchFamily="34" charset="0"/>
              </a:rPr>
              <a:t>Слободчиков</a:t>
            </a:r>
            <a:endParaRPr lang="ru-RU" sz="2000" i="1" dirty="0" smtClean="0">
              <a:latin typeface="Arial Narrow" pitchFamily="34" charset="0"/>
            </a:endParaRPr>
          </a:p>
          <a:p>
            <a:pPr marL="109728" indent="0">
              <a:buNone/>
            </a:pPr>
            <a:endParaRPr lang="ru-RU" b="1" i="1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i="1" dirty="0" smtClean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400" b="1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2400" b="1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b="1" i="1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566928" indent="-457200">
              <a:buFont typeface="+mj-lt"/>
              <a:buAutoNum type="arabicPeriod"/>
            </a:pPr>
            <a:endParaRPr lang="ru-RU" sz="24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900" dirty="0" smtClean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ipras.ru/engine/documents/document6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84" y="764704"/>
            <a:ext cx="4596953" cy="30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548680"/>
            <a:ext cx="36387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b="1" i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Цели воспитания</a:t>
            </a:r>
          </a:p>
          <a:p>
            <a:pPr marL="109728" indent="0">
              <a:buNone/>
            </a:pPr>
            <a:endParaRPr lang="ru-RU" b="1" i="1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Arial Narrow" pitchFamily="34" charset="0"/>
              </a:rPr>
              <a:t>	</a:t>
            </a:r>
            <a:r>
              <a:rPr lang="ru-RU" sz="2000" dirty="0">
                <a:latin typeface="Arial Narrow" pitchFamily="34" charset="0"/>
              </a:rPr>
              <a:t>«Одним из вызовов отечественному образованию в настоящее время является требование профессионального решения проблемы производства и воспроизводства </a:t>
            </a:r>
            <a:r>
              <a:rPr lang="ru-RU" sz="2000" i="1" dirty="0">
                <a:latin typeface="Arial Narrow" pitchFamily="34" charset="0"/>
              </a:rPr>
              <a:t>собственно </a:t>
            </a:r>
            <a:r>
              <a:rPr lang="ru-RU" sz="2000" b="1" i="1" dirty="0">
                <a:latin typeface="Arial Narrow" pitchFamily="34" charset="0"/>
              </a:rPr>
              <a:t>человеческого в человеке</a:t>
            </a:r>
            <a:r>
              <a:rPr lang="ru-RU" sz="2000" dirty="0">
                <a:latin typeface="Arial Narrow" pitchFamily="34" charset="0"/>
              </a:rPr>
              <a:t>, а не только его отдельных компетенций, способностей или психических функций.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61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3227</Words>
  <Application>Microsoft Office PowerPoint</Application>
  <PresentationFormat>Экран (4:3)</PresentationFormat>
  <Paragraphs>541</Paragraphs>
  <Slides>39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План встречи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Общность – первое условие воспитания детей</vt:lpstr>
      <vt:lpstr>Исследования Института педагогических инноваций РАО  (В.И. Слободчиков) </vt:lpstr>
      <vt:lpstr>Признаки со-бытийной общности: </vt:lpstr>
      <vt:lpstr>Принцип семи «У»:</vt:lpstr>
      <vt:lpstr>Критерии  эффективности  функционирования классной  детско-взрослой общности</vt:lpstr>
      <vt:lpstr>Презентация PowerPoint</vt:lpstr>
      <vt:lpstr>Презентация PowerPoint</vt:lpstr>
      <vt:lpstr>Презентация PowerPoint</vt:lpstr>
      <vt:lpstr>10  заповедей  воспитания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alenka_1973@outlook.com</cp:lastModifiedBy>
  <cp:revision>265</cp:revision>
  <dcterms:created xsi:type="dcterms:W3CDTF">2017-02-15T06:32:38Z</dcterms:created>
  <dcterms:modified xsi:type="dcterms:W3CDTF">2018-11-08T04:07:18Z</dcterms:modified>
</cp:coreProperties>
</file>